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Lst>
  <p:notesMasterIdLst>
    <p:notesMasterId r:id="rId57"/>
  </p:notesMasterIdLst>
  <p:sldIdLst>
    <p:sldId id="273" r:id="rId3"/>
    <p:sldId id="451" r:id="rId4"/>
    <p:sldId id="453" r:id="rId5"/>
    <p:sldId id="454" r:id="rId6"/>
    <p:sldId id="361" r:id="rId7"/>
    <p:sldId id="409" r:id="rId8"/>
    <p:sldId id="435" r:id="rId9"/>
    <p:sldId id="436" r:id="rId10"/>
    <p:sldId id="434" r:id="rId11"/>
    <p:sldId id="420" r:id="rId12"/>
    <p:sldId id="432" r:id="rId13"/>
    <p:sldId id="421" r:id="rId14"/>
    <p:sldId id="433" r:id="rId15"/>
    <p:sldId id="422" r:id="rId16"/>
    <p:sldId id="423" r:id="rId17"/>
    <p:sldId id="424" r:id="rId18"/>
    <p:sldId id="425" r:id="rId19"/>
    <p:sldId id="426" r:id="rId20"/>
    <p:sldId id="427" r:id="rId21"/>
    <p:sldId id="431" r:id="rId22"/>
    <p:sldId id="428" r:id="rId23"/>
    <p:sldId id="429" r:id="rId24"/>
    <p:sldId id="430" r:id="rId25"/>
    <p:sldId id="410" r:id="rId26"/>
    <p:sldId id="411" r:id="rId27"/>
    <p:sldId id="416" r:id="rId28"/>
    <p:sldId id="458" r:id="rId29"/>
    <p:sldId id="463" r:id="rId30"/>
    <p:sldId id="459" r:id="rId31"/>
    <p:sldId id="464" r:id="rId32"/>
    <p:sldId id="460" r:id="rId33"/>
    <p:sldId id="461" r:id="rId34"/>
    <p:sldId id="462" r:id="rId35"/>
    <p:sldId id="465" r:id="rId36"/>
    <p:sldId id="469" r:id="rId37"/>
    <p:sldId id="466" r:id="rId38"/>
    <p:sldId id="468" r:id="rId39"/>
    <p:sldId id="467" r:id="rId40"/>
    <p:sldId id="470" r:id="rId41"/>
    <p:sldId id="471" r:id="rId42"/>
    <p:sldId id="472" r:id="rId43"/>
    <p:sldId id="412" r:id="rId44"/>
    <p:sldId id="450" r:id="rId45"/>
    <p:sldId id="413" r:id="rId46"/>
    <p:sldId id="438" r:id="rId47"/>
    <p:sldId id="437" r:id="rId48"/>
    <p:sldId id="439" r:id="rId49"/>
    <p:sldId id="440" r:id="rId50"/>
    <p:sldId id="444" r:id="rId51"/>
    <p:sldId id="442" r:id="rId52"/>
    <p:sldId id="441" r:id="rId53"/>
    <p:sldId id="443" r:id="rId54"/>
    <p:sldId id="445" r:id="rId55"/>
    <p:sldId id="446" r:id="rId56"/>
  </p:sldIdLst>
  <p:sldSz cx="9144000" cy="6858000" type="screen4x3"/>
  <p:notesSz cx="6858000" cy="9144000"/>
  <p:defaultTextStyle>
    <a:defPPr>
      <a:defRPr lang="zh-TW"/>
    </a:defPPr>
    <a:lvl1pPr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31E7"/>
    <a:srgbClr val="946CEE"/>
    <a:srgbClr val="EDF7F4"/>
    <a:srgbClr val="FFF7DD"/>
    <a:srgbClr val="FFF0C1"/>
    <a:srgbClr val="C5ED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2" autoAdjust="0"/>
    <p:restoredTop sz="91410" autoAdjust="0"/>
  </p:normalViewPr>
  <p:slideViewPr>
    <p:cSldViewPr>
      <p:cViewPr varScale="1">
        <p:scale>
          <a:sx n="100" d="100"/>
          <a:sy n="100" d="100"/>
        </p:scale>
        <p:origin x="1805" y="5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63001-C981-4359-8017-AA5A9D897C64}" type="datetimeFigureOut">
              <a:rPr lang="zh-TW" altLang="en-US" smtClean="0"/>
              <a:t>2025/5/24</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D1906-FE80-4D05-B5A0-E305CC71D444}" type="slidenum">
              <a:rPr lang="zh-TW" altLang="en-US" smtClean="0"/>
              <a:t>‹#›</a:t>
            </a:fld>
            <a:endParaRPr lang="zh-TW" altLang="en-US"/>
          </a:p>
        </p:txBody>
      </p:sp>
    </p:spTree>
    <p:extLst>
      <p:ext uri="{BB962C8B-B14F-4D97-AF65-F5344CB8AC3E}">
        <p14:creationId xmlns:p14="http://schemas.microsoft.com/office/powerpoint/2010/main" val="179521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b="1">
                <a:solidFill>
                  <a:schemeClr val="tx1"/>
                </a:solidFill>
                <a:latin typeface="Arial" panose="020B0604020202020204" pitchFamily="34" charset="0"/>
              </a:defRPr>
            </a:lvl1pPr>
            <a:lvl2pPr marL="742950" indent="-285750" defTabSz="931863">
              <a:defRPr sz="2000" b="1">
                <a:solidFill>
                  <a:schemeClr val="tx1"/>
                </a:solidFill>
                <a:latin typeface="Arial" panose="020B0604020202020204" pitchFamily="34" charset="0"/>
              </a:defRPr>
            </a:lvl2pPr>
            <a:lvl3pPr marL="1143000" indent="-228600" defTabSz="931863">
              <a:defRPr sz="2000" b="1">
                <a:solidFill>
                  <a:schemeClr val="tx1"/>
                </a:solidFill>
                <a:latin typeface="Arial" panose="020B0604020202020204" pitchFamily="34" charset="0"/>
              </a:defRPr>
            </a:lvl3pPr>
            <a:lvl4pPr marL="1600200" indent="-228600" defTabSz="931863">
              <a:defRPr sz="2000" b="1">
                <a:solidFill>
                  <a:schemeClr val="tx1"/>
                </a:solidFill>
                <a:latin typeface="Arial" panose="020B0604020202020204" pitchFamily="34" charset="0"/>
              </a:defRPr>
            </a:lvl4pPr>
            <a:lvl5pPr marL="2057400" indent="-228600" defTabSz="931863">
              <a:defRPr sz="2000" b="1">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sz="2000" b="1">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sz="2000" b="1">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sz="2000" b="1">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sz="2000" b="1">
                <a:solidFill>
                  <a:schemeClr val="tx1"/>
                </a:solidFill>
                <a:latin typeface="Arial" panose="020B0604020202020204" pitchFamily="34" charset="0"/>
              </a:defRPr>
            </a:lvl9pPr>
          </a:lstStyle>
          <a:p>
            <a:fld id="{A0CDEE9E-CDA8-4CD2-B86A-3DE96CE84860}" type="slidenum">
              <a:rPr lang="en-US" altLang="zh-TW" sz="1200" b="0">
                <a:latin typeface="Times" panose="02020603050405020304" pitchFamily="18" charset="0"/>
              </a:rPr>
              <a:pPr/>
              <a:t>1</a:t>
            </a:fld>
            <a:endParaRPr lang="en-US" altLang="zh-TW" sz="1200" b="0" dirty="0">
              <a:latin typeface="Times" panose="02020603050405020304" pitchFamily="18" charset="0"/>
            </a:endParaRPr>
          </a:p>
        </p:txBody>
      </p:sp>
      <p:sp>
        <p:nvSpPr>
          <p:cNvPr id="6147" name="Rectangle 2"/>
          <p:cNvSpPr>
            <a:spLocks noGrp="1" noRot="1" noChangeAspect="1" noChangeArrowheads="1" noTextEdit="1"/>
          </p:cNvSpPr>
          <p:nvPr>
            <p:ph type="sldImg"/>
          </p:nvPr>
        </p:nvSpPr>
        <p:spPr>
          <a:xfrm>
            <a:off x="922338" y="746125"/>
            <a:ext cx="4970462" cy="3727450"/>
          </a:xfrm>
          <a:ln/>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u-HU" altLang="zh-TW"/>
          </a:p>
        </p:txBody>
      </p:sp>
    </p:spTree>
    <p:extLst>
      <p:ext uri="{BB962C8B-B14F-4D97-AF65-F5344CB8AC3E}">
        <p14:creationId xmlns:p14="http://schemas.microsoft.com/office/powerpoint/2010/main" val="2574109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551825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7743924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418918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64890095"/>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73842761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bg>
      <p:bgPr shadeToTitle="1">
        <a:gradFill flip="none" rotWithShape="1">
          <a:gsLst>
            <a:gs pos="0">
              <a:schemeClr val="bg1"/>
            </a:gs>
            <a:gs pos="78000">
              <a:schemeClr val="bg1"/>
            </a:gs>
            <a:gs pos="94000">
              <a:srgbClr val="FFF7DD"/>
            </a:gs>
          </a:gsLst>
          <a:lin ang="5400000" scaled="1"/>
          <a:tileRect/>
        </a:gra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7854" y="89296"/>
            <a:ext cx="8264525" cy="720725"/>
          </a:xfrm>
        </p:spPr>
        <p:txBody>
          <a:bodyPr/>
          <a:lstStyle/>
          <a:p>
            <a:r>
              <a:rPr lang="zh-TW" altLang="en-US"/>
              <a:t>按一下以編輯母片標題樣式</a:t>
            </a:r>
          </a:p>
        </p:txBody>
      </p:sp>
      <p:sp>
        <p:nvSpPr>
          <p:cNvPr id="3" name="內容版面配置區 2"/>
          <p:cNvSpPr>
            <a:spLocks noGrp="1"/>
          </p:cNvSpPr>
          <p:nvPr>
            <p:ph idx="1"/>
          </p:nvPr>
        </p:nvSpPr>
        <p:spPr>
          <a:xfrm>
            <a:off x="188995" y="1114496"/>
            <a:ext cx="8264525" cy="5040312"/>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矩形 3"/>
          <p:cNvSpPr/>
          <p:nvPr userDrawn="1"/>
        </p:nvSpPr>
        <p:spPr>
          <a:xfrm>
            <a:off x="0" y="948996"/>
            <a:ext cx="7020272" cy="45719"/>
          </a:xfrm>
          <a:prstGeom prst="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4145514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06349814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6552261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22123328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34576552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5226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57092913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25689573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11587889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63880240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7642791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21479720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103584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109411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666585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9911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315063295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617027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0" y="6665838"/>
            <a:ext cx="42832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600" dirty="0">
                <a:ea typeface="標楷體" panose="03000509000000000000" pitchFamily="65" charset="-120"/>
              </a:rPr>
              <a:t>第</a:t>
            </a:r>
            <a:fld id="{DCA2A753-5712-402C-96FE-2A2EA79BA387}" type="slidenum">
              <a:rPr lang="zh-TW" altLang="en-US" sz="600">
                <a:ea typeface="標楷體" panose="03000509000000000000" pitchFamily="65" charset="-120"/>
              </a:rPr>
              <a:pPr algn="ctr"/>
              <a:t>‹#›</a:t>
            </a:fld>
            <a:r>
              <a:rPr lang="zh-TW" altLang="en-US" sz="600" dirty="0">
                <a:ea typeface="標楷體" panose="03000509000000000000" pitchFamily="65" charset="-120"/>
              </a:rPr>
              <a:t>頁</a:t>
            </a:r>
            <a:endParaRPr lang="zh-TW" altLang="en-US" sz="900" dirty="0">
              <a:latin typeface="Arial" panose="020B0604020202020204" pitchFamily="34" charset="0"/>
            </a:endParaRPr>
          </a:p>
        </p:txBody>
      </p:sp>
      <p:sp>
        <p:nvSpPr>
          <p:cNvPr id="28675" name="Rectangle 3"/>
          <p:cNvSpPr>
            <a:spLocks noGrp="1" noChangeArrowheads="1"/>
          </p:cNvSpPr>
          <p:nvPr>
            <p:ph type="title"/>
          </p:nvPr>
        </p:nvSpPr>
        <p:spPr bwMode="auto">
          <a:xfrm>
            <a:off x="179388" y="431371"/>
            <a:ext cx="8264525"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79388" y="115379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3"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0"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30000">
              <a:schemeClr val="accent5">
                <a:lumMod val="45000"/>
                <a:lumOff val="55000"/>
              </a:schemeClr>
            </a:gs>
            <a:gs pos="65000">
              <a:srgbClr val="EDF7F4"/>
            </a:gs>
            <a:gs pos="96000">
              <a:srgbClr val="FFF7DD"/>
            </a:gs>
          </a:gsLst>
          <a:lin ang="5400000" scaled="1"/>
          <a:tileRect/>
        </a:gradFill>
        <a:effectLst/>
      </p:bgPr>
    </p:bg>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051F1359-B770-43DA-B10D-F8EE8DD2A7AA}"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9699" name="Rectangle 3"/>
          <p:cNvSpPr>
            <a:spLocks noGrp="1" noChangeArrowheads="1"/>
          </p:cNvSpPr>
          <p:nvPr>
            <p:ph type="title"/>
          </p:nvPr>
        </p:nvSpPr>
        <p:spPr bwMode="auto">
          <a:xfrm>
            <a:off x="183115" y="332656"/>
            <a:ext cx="82645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29700" name="Rectangle 4"/>
          <p:cNvSpPr>
            <a:spLocks noGrp="1" noChangeArrowheads="1"/>
          </p:cNvSpPr>
          <p:nvPr>
            <p:ph type="body" idx="1"/>
          </p:nvPr>
        </p:nvSpPr>
        <p:spPr bwMode="auto">
          <a:xfrm>
            <a:off x="186842" y="117941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9701" name="Group 5"/>
          <p:cNvGrpSpPr>
            <a:grpSpLocks/>
          </p:cNvGrpSpPr>
          <p:nvPr/>
        </p:nvGrpSpPr>
        <p:grpSpPr bwMode="auto">
          <a:xfrm>
            <a:off x="6732588" y="6453188"/>
            <a:ext cx="2016125" cy="404812"/>
            <a:chOff x="4241" y="4065"/>
            <a:chExt cx="1270" cy="255"/>
          </a:xfrm>
        </p:grpSpPr>
        <p:sp>
          <p:nvSpPr>
            <p:cNvPr id="29702"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3"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4"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5"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6"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pic>
        <p:nvPicPr>
          <p:cNvPr id="4" name="圖片 3"/>
          <p:cNvPicPr>
            <a:picLocks noChangeAspect="1"/>
          </p:cNvPicPr>
          <p:nvPr userDrawn="1"/>
        </p:nvPicPr>
        <p:blipFill>
          <a:blip r:embed="rId13">
            <a:extLst>
              <a:ext uri="{BEBA8EAE-BF5A-486C-A8C5-ECC9F3942E4B}">
                <a14:imgProps xmlns:a14="http://schemas.microsoft.com/office/drawing/2010/main">
                  <a14:imgLayer r:embed="rId14">
                    <a14:imgEffect>
                      <a14:sharpenSoften amount="25000"/>
                    </a14:imgEffect>
                    <a14:imgEffect>
                      <a14:colorTemperature colorTemp="6661"/>
                    </a14:imgEffect>
                    <a14:imgEffect>
                      <a14:saturation sat="252000"/>
                    </a14:imgEffect>
                    <a14:imgEffect>
                      <a14:brightnessContrast bright="3000"/>
                    </a14:imgEffect>
                  </a14:imgLayer>
                </a14:imgProps>
              </a:ext>
            </a:extLst>
          </a:blip>
          <a:stretch>
            <a:fillRect/>
          </a:stretch>
        </p:blipFill>
        <p:spPr>
          <a:xfrm>
            <a:off x="8575593" y="4986"/>
            <a:ext cx="568407" cy="543694"/>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1000" fill="hold"/>
                                        <p:tgtEl>
                                          <p:spTgt spid="29699"/>
                                        </p:tgtEl>
                                        <p:attrNameLst>
                                          <p:attrName>ppt_x</p:attrName>
                                        </p:attrNameLst>
                                      </p:cBhvr>
                                      <p:tavLst>
                                        <p:tav tm="0">
                                          <p:val>
                                            <p:strVal val="#ppt_x-.2"/>
                                          </p:val>
                                        </p:tav>
                                        <p:tav tm="100000">
                                          <p:val>
                                            <p:strVal val="#ppt_x"/>
                                          </p:val>
                                        </p:tav>
                                      </p:tavLst>
                                    </p:anim>
                                    <p:anim calcmode="lin" valueType="num">
                                      <p:cBhvr>
                                        <p:cTn id="8" dur="1000" fill="hold"/>
                                        <p:tgtEl>
                                          <p:spTgt spid="29699"/>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699"/>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9700">
                                            <p:txEl>
                                              <p:pRg st="0" end="0"/>
                                            </p:txEl>
                                          </p:spTgt>
                                        </p:tgtEl>
                                        <p:attrNameLst>
                                          <p:attrName>style.visibility</p:attrName>
                                        </p:attrNameLst>
                                      </p:cBhvr>
                                      <p:to>
                                        <p:strVal val="visible"/>
                                      </p:to>
                                    </p:set>
                                    <p:animEffect transition="in" filter="fade">
                                      <p:cBhvr>
                                        <p:cTn id="13" dur="500"/>
                                        <p:tgtEl>
                                          <p:spTgt spid="29700">
                                            <p:txEl>
                                              <p:pRg st="0" end="0"/>
                                            </p:txEl>
                                          </p:spTgt>
                                        </p:tgtEl>
                                      </p:cBhvr>
                                    </p:animEffect>
                                    <p:anim calcmode="lin" valueType="num">
                                      <p:cBhvr>
                                        <p:cTn id="14" dur="500" fill="hold"/>
                                        <p:tgtEl>
                                          <p:spTgt spid="29700">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9700">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9700">
                                            <p:txEl>
                                              <p:pRg st="1" end="1"/>
                                            </p:txEl>
                                          </p:spTgt>
                                        </p:tgtEl>
                                        <p:attrNameLst>
                                          <p:attrName>style.visibility</p:attrName>
                                        </p:attrNameLst>
                                      </p:cBhvr>
                                      <p:to>
                                        <p:strVal val="visible"/>
                                      </p:to>
                                    </p:set>
                                    <p:animEffect transition="in" filter="fade">
                                      <p:cBhvr>
                                        <p:cTn id="19" dur="500"/>
                                        <p:tgtEl>
                                          <p:spTgt spid="29700">
                                            <p:txEl>
                                              <p:pRg st="1" end="1"/>
                                            </p:txEl>
                                          </p:spTgt>
                                        </p:tgtEl>
                                      </p:cBhvr>
                                    </p:animEffect>
                                    <p:anim calcmode="lin" valueType="num">
                                      <p:cBhvr>
                                        <p:cTn id="20" dur="500" fill="hold"/>
                                        <p:tgtEl>
                                          <p:spTgt spid="29700">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970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0" grpId="0" build="p">
        <p:tmplLst>
          <p:tmpl lvl="1">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effectLst>
            <a:outerShdw blurRad="38100" dist="38100" dir="2700000" algn="tl">
              <a:srgbClr val="000000">
                <a:alpha val="43137"/>
              </a:srgbClr>
            </a:outerShdw>
          </a:effectLst>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hyperlink" Target="https://keras.io/examples/generative/pixelcn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Statistical_physics" TargetMode="External"/><Relationship Id="rId2" Type="http://schemas.openxmlformats.org/officeDocument/2006/relationships/hyperlink" Target="https://en.wikipedia.org/wiki/Generative_model" TargetMode="Externa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pdf/1907.05600.pdf" TargetMode="External"/><Relationship Id="rId2" Type="http://schemas.openxmlformats.org/officeDocument/2006/relationships/hyperlink" Target="https://yilundu.github.io/ebm.pdf" TargetMode="External"/><Relationship Id="rId1" Type="http://schemas.openxmlformats.org/officeDocument/2006/relationships/slideLayout" Target="../slideLayouts/slideLayout2.xml"/><Relationship Id="rId4" Type="http://schemas.openxmlformats.org/officeDocument/2006/relationships/hyperlink" Target="https://zhuanlan.zhihu.com/p/37121528"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gif"/><Relationship Id="rId1" Type="http://schemas.openxmlformats.org/officeDocument/2006/relationships/slideLayout" Target="../slideLayouts/slideLayout2.xml"/><Relationship Id="rId5" Type="http://schemas.openxmlformats.org/officeDocument/2006/relationships/image" Target="../media/image65.gif"/><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矩形 1"/>
          <p:cNvSpPr>
            <a:spLocks noChangeArrowheads="1"/>
          </p:cNvSpPr>
          <p:nvPr/>
        </p:nvSpPr>
        <p:spPr bwMode="auto">
          <a:xfrm>
            <a:off x="323528" y="2132856"/>
            <a:ext cx="639149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en-US" altLang="zh-TW"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D389</a:t>
            </a:r>
            <a:r>
              <a:rPr lang="zh-TW" altLang="en-US"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人工智慧理論與應用</a:t>
            </a:r>
          </a:p>
        </p:txBody>
      </p:sp>
      <p:sp>
        <p:nvSpPr>
          <p:cNvPr id="2" name="副標題 1"/>
          <p:cNvSpPr>
            <a:spLocks noGrp="1"/>
          </p:cNvSpPr>
          <p:nvPr>
            <p:ph type="subTitle" sz="quarter" idx="1"/>
          </p:nvPr>
        </p:nvSpPr>
        <p:spPr>
          <a:xfrm>
            <a:off x="5146509" y="5737225"/>
            <a:ext cx="3429000" cy="762000"/>
          </a:xfrm>
        </p:spPr>
        <p:txBody>
          <a:bodyPr/>
          <a:lstStyle/>
          <a:p>
            <a:r>
              <a:rPr lang="en-US" altLang="zh-TW" b="1" dirty="0"/>
              <a:t>  </a:t>
            </a:r>
            <a:endParaRPr lang="zh-TW" altLang="en-US" b="1" dirty="0"/>
          </a:p>
          <a:p>
            <a:endParaRPr lang="zh-TW" altLang="en-US" dirty="0"/>
          </a:p>
        </p:txBody>
      </p:sp>
      <p:sp>
        <p:nvSpPr>
          <p:cNvPr id="4" name="標題 3"/>
          <p:cNvSpPr>
            <a:spLocks noGrp="1"/>
          </p:cNvSpPr>
          <p:nvPr>
            <p:ph type="ctrTitle" sz="quarter"/>
          </p:nvPr>
        </p:nvSpPr>
        <p:spPr>
          <a:xfrm>
            <a:off x="899592" y="1916832"/>
            <a:ext cx="7560840" cy="4680520"/>
          </a:xfrm>
          <a:ln>
            <a:noFill/>
          </a:ln>
        </p:spPr>
        <p:txBody>
          <a:bodyPr/>
          <a:lstStyle/>
          <a:p>
            <a:r>
              <a:rPr lang="en-US" altLang="zh-TW" sz="4000" dirty="0">
                <a:ln w="9525">
                  <a:solidFill>
                    <a:schemeClr val="bg1"/>
                  </a:solidFill>
                  <a:prstDash val="solid"/>
                </a:ln>
                <a:solidFill>
                  <a:schemeClr val="tx1"/>
                </a:solidFill>
                <a:effectLst>
                  <a:outerShdw blurRad="12700" dist="38100" dir="2700000" algn="tl" rotWithShape="0">
                    <a:schemeClr val="bg1">
                      <a:lumMod val="50000"/>
                    </a:schemeClr>
                  </a:outerShdw>
                </a:effectLst>
              </a:rPr>
              <a:t>Deep </a:t>
            </a:r>
            <a:r>
              <a:rPr lang="en-US" altLang="zh-TW" sz="4000">
                <a:ln w="9525">
                  <a:solidFill>
                    <a:schemeClr val="bg1"/>
                  </a:solidFill>
                  <a:prstDash val="solid"/>
                </a:ln>
                <a:solidFill>
                  <a:schemeClr val="tx1"/>
                </a:solidFill>
                <a:effectLst>
                  <a:outerShdw blurRad="12700" dist="38100" dir="2700000" algn="tl" rotWithShape="0">
                    <a:schemeClr val="bg1">
                      <a:lumMod val="50000"/>
                    </a:schemeClr>
                  </a:outerShdw>
                </a:effectLst>
              </a:rPr>
              <a:t>learning DL0x</a:t>
            </a:r>
            <a:br>
              <a:rPr lang="en-US" altLang="zh-TW" sz="400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zh-TW" altLang="en-US" sz="4000">
                <a:solidFill>
                  <a:srgbClr val="0070C0"/>
                </a:solidFill>
                <a:effectLst>
                  <a:outerShdw blurRad="38100" dist="38100" dir="2700000" algn="tl">
                    <a:srgbClr val="000000">
                      <a:alpha val="43137"/>
                    </a:srgbClr>
                  </a:outerShdw>
                </a:effectLst>
              </a:rPr>
              <a:t>再論主流生成模型技術</a:t>
            </a:r>
            <a:r>
              <a:rPr lang="en-US" altLang="zh-TW" sz="4000">
                <a:solidFill>
                  <a:srgbClr val="0070C0"/>
                </a:solidFill>
                <a:effectLst>
                  <a:outerShdw blurRad="38100" dist="38100" dir="2700000" algn="tl">
                    <a:srgbClr val="000000">
                      <a:alpha val="43137"/>
                    </a:srgbClr>
                  </a:outerShdw>
                </a:effectLst>
              </a:rPr>
              <a:t>:</a:t>
            </a:r>
            <a:br>
              <a:rPr lang="en-US" altLang="zh-TW" sz="4000" dirty="0">
                <a:solidFill>
                  <a:srgbClr val="0070C0"/>
                </a:solidFill>
                <a:effectLst>
                  <a:outerShdw blurRad="38100" dist="38100" dir="2700000" algn="tl">
                    <a:srgbClr val="000000">
                      <a:alpha val="43137"/>
                    </a:srgbClr>
                  </a:outerShdw>
                </a:effectLst>
              </a:rPr>
            </a:br>
            <a:br>
              <a:rPr lang="en-US" altLang="zh-TW" sz="4000" dirty="0">
                <a:solidFill>
                  <a:srgbClr val="0070C0"/>
                </a:solidFill>
                <a:effectLst>
                  <a:outerShdw blurRad="38100" dist="38100" dir="2700000" algn="tl">
                    <a:srgbClr val="000000">
                      <a:alpha val="43137"/>
                    </a:srgbClr>
                  </a:outerShdw>
                </a:effectLst>
              </a:rPr>
            </a:br>
            <a:br>
              <a:rPr lang="en-US" altLang="zh-TW" sz="4000" dirty="0">
                <a:solidFill>
                  <a:srgbClr val="0070C0"/>
                </a:solidFill>
                <a:effectLst>
                  <a:outerShdw blurRad="38100" dist="38100" dir="2700000" algn="tl">
                    <a:srgbClr val="000000">
                      <a:alpha val="43137"/>
                    </a:srgbClr>
                  </a:outerShdw>
                </a:effectLst>
              </a:rPr>
            </a:br>
            <a:br>
              <a:rPr lang="en-US" altLang="zh-TW" sz="3600" dirty="0">
                <a:solidFill>
                  <a:srgbClr val="00B050"/>
                </a:solidFill>
                <a:effectLst>
                  <a:outerShdw blurRad="38100" dist="38100" dir="2700000" algn="tl">
                    <a:srgbClr val="000000">
                      <a:alpha val="43137"/>
                    </a:srgbClr>
                  </a:outerShdw>
                </a:effectLst>
              </a:rPr>
            </a:br>
            <a:r>
              <a:rPr lang="en-US" altLang="zh-TW" sz="3600" dirty="0">
                <a:solidFill>
                  <a:srgbClr val="00B050"/>
                </a:solidFill>
                <a:effectLst>
                  <a:outerShdw blurRad="38100" dist="38100" dir="2700000" algn="tl">
                    <a:srgbClr val="000000">
                      <a:alpha val="43137"/>
                    </a:srgbClr>
                  </a:outerShdw>
                </a:effectLst>
              </a:rPr>
              <a:t>              </a:t>
            </a:r>
            <a:r>
              <a:rPr lang="en-US" altLang="zh-TW" sz="1200" b="0" dirty="0">
                <a:solidFill>
                  <a:srgbClr val="00B050"/>
                </a:solidFill>
              </a:rPr>
              <a:t>reference:  Deep Learning with TensorFlow and </a:t>
            </a:r>
            <a:r>
              <a:rPr lang="en-US" altLang="zh-TW" sz="1200" b="0" dirty="0" err="1">
                <a:solidFill>
                  <a:srgbClr val="00B050"/>
                </a:solidFill>
              </a:rPr>
              <a:t>Keras</a:t>
            </a:r>
            <a:r>
              <a:rPr lang="en-US" altLang="zh-TW" sz="1200" b="0" dirty="0">
                <a:solidFill>
                  <a:srgbClr val="00B050"/>
                </a:solidFill>
              </a:rPr>
              <a:t> Third Edition</a:t>
            </a:r>
            <a:endParaRPr lang="zh-TW" altLang="en-US" sz="1200" dirty="0">
              <a:solidFill>
                <a:srgbClr val="0070C0"/>
              </a:solidFill>
            </a:endParaRPr>
          </a:p>
        </p:txBody>
      </p:sp>
      <p:sp>
        <p:nvSpPr>
          <p:cNvPr id="3" name="矩形 2"/>
          <p:cNvSpPr/>
          <p:nvPr/>
        </p:nvSpPr>
        <p:spPr>
          <a:xfrm>
            <a:off x="2143021" y="4365104"/>
            <a:ext cx="4572000" cy="1938992"/>
          </a:xfrm>
          <a:prstGeom prst="rect">
            <a:avLst/>
          </a:prstGeom>
        </p:spPr>
        <p:txBody>
          <a:bodyPr>
            <a:spAutoFit/>
          </a:bodyPr>
          <a:lstStyle/>
          <a:p>
            <a:pPr marL="342900" indent="-342900">
              <a:buFont typeface="Arial" panose="020B0604020202020204" pitchFamily="34" charset="0"/>
              <a:buChar char="•"/>
            </a:pPr>
            <a:r>
              <a:rPr lang="en-US" altLang="zh-TW" b="1" dirty="0">
                <a:solidFill>
                  <a:srgbClr val="6931E7"/>
                </a:solidFill>
              </a:rPr>
              <a:t>Autoregressive Models</a:t>
            </a:r>
          </a:p>
          <a:p>
            <a:pPr marL="342900" indent="-342900">
              <a:buFont typeface="Arial" panose="020B0604020202020204" pitchFamily="34" charset="0"/>
              <a:buChar char="•"/>
            </a:pPr>
            <a:r>
              <a:rPr lang="en-US" altLang="zh-TW" b="1" dirty="0">
                <a:solidFill>
                  <a:srgbClr val="6931E7"/>
                </a:solidFill>
              </a:rPr>
              <a:t>Normalizing Flow Models</a:t>
            </a:r>
          </a:p>
          <a:p>
            <a:pPr marL="342900" indent="-342900">
              <a:buFont typeface="Arial" panose="020B0604020202020204" pitchFamily="34" charset="0"/>
              <a:buChar char="•"/>
            </a:pPr>
            <a:r>
              <a:rPr lang="en-US" altLang="zh-TW" b="1" dirty="0">
                <a:solidFill>
                  <a:srgbClr val="6931E7"/>
                </a:solidFill>
              </a:rPr>
              <a:t>Energy-Based Models</a:t>
            </a:r>
          </a:p>
          <a:p>
            <a:pPr marL="342900" indent="-342900">
              <a:buFont typeface="Arial" panose="020B0604020202020204" pitchFamily="34" charset="0"/>
              <a:buChar char="•"/>
            </a:pPr>
            <a:r>
              <a:rPr lang="en-US" altLang="zh-TW" b="1">
                <a:solidFill>
                  <a:srgbClr val="6931E7"/>
                </a:solidFill>
              </a:rPr>
              <a:t>Diffusion Models</a:t>
            </a:r>
          </a:p>
          <a:p>
            <a:pPr marL="342900" indent="-342900">
              <a:buFont typeface="Arial" panose="020B0604020202020204" pitchFamily="34" charset="0"/>
              <a:buChar char="•"/>
            </a:pPr>
            <a:r>
              <a:rPr lang="en-US" altLang="zh-TW" b="1">
                <a:solidFill>
                  <a:srgbClr val="6931E7"/>
                </a:solidFill>
              </a:rPr>
              <a:t>GAI</a:t>
            </a:r>
            <a:r>
              <a:rPr lang="zh-TW" altLang="en-US" b="1">
                <a:solidFill>
                  <a:srgbClr val="6931E7"/>
                </a:solidFill>
              </a:rPr>
              <a:t>的</a:t>
            </a:r>
            <a:r>
              <a:rPr lang="en-US" altLang="zh-TW" b="1">
                <a:solidFill>
                  <a:srgbClr val="6931E7"/>
                </a:solidFill>
              </a:rPr>
              <a:t>IP</a:t>
            </a:r>
            <a:r>
              <a:rPr lang="zh-TW" altLang="en-US" b="1">
                <a:solidFill>
                  <a:srgbClr val="6931E7"/>
                </a:solidFill>
              </a:rPr>
              <a:t>課題</a:t>
            </a:r>
            <a:r>
              <a:rPr lang="en-US" altLang="zh-TW" b="1">
                <a:solidFill>
                  <a:srgbClr val="6931E7"/>
                </a:solidFill>
              </a:rPr>
              <a:t>.</a:t>
            </a:r>
            <a:endParaRPr lang="zh-TW" altLang="en-US" b="1" dirty="0">
              <a:solidFill>
                <a:srgbClr val="6931E7"/>
              </a:solidFill>
            </a:endParaRPr>
          </a:p>
        </p:txBody>
      </p:sp>
    </p:spTree>
    <p:extLst>
      <p:ext uri="{BB962C8B-B14F-4D97-AF65-F5344CB8AC3E}">
        <p14:creationId xmlns:p14="http://schemas.microsoft.com/office/powerpoint/2010/main" val="3797118056"/>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我們將探討二種自廻</a:t>
            </a:r>
            <a:r>
              <a:rPr lang="zh-TW" altLang="en-US" b="0" dirty="0"/>
              <a:t>歸</a:t>
            </a:r>
            <a:r>
              <a:rPr lang="zh-TW" altLang="en-US" dirty="0">
                <a:solidFill>
                  <a:srgbClr val="0070C0"/>
                </a:solidFill>
              </a:rPr>
              <a:t>生成</a:t>
            </a:r>
            <a:r>
              <a:rPr lang="zh-TW" altLang="en-US" b="0" dirty="0"/>
              <a:t>模型</a:t>
            </a:r>
            <a:endParaRPr lang="zh-TW" altLang="en-US" dirty="0"/>
          </a:p>
        </p:txBody>
      </p:sp>
      <p:sp>
        <p:nvSpPr>
          <p:cNvPr id="3" name="內容版面配置區 2"/>
          <p:cNvSpPr>
            <a:spLocks noGrp="1"/>
          </p:cNvSpPr>
          <p:nvPr>
            <p:ph idx="1"/>
          </p:nvPr>
        </p:nvSpPr>
        <p:spPr/>
        <p:txBody>
          <a:bodyPr/>
          <a:lstStyle/>
          <a:p>
            <a:r>
              <a:rPr lang="en-US" altLang="zh-TW" b="0" dirty="0"/>
              <a:t>We shall explore two different autoregressive models: </a:t>
            </a:r>
          </a:p>
          <a:p>
            <a:pPr marL="342900" indent="-342900">
              <a:buFont typeface="Arial" panose="020B0604020202020204" pitchFamily="34" charset="0"/>
              <a:buChar char="•"/>
            </a:pPr>
            <a:r>
              <a:rPr lang="en-US" altLang="zh-TW" b="0" dirty="0"/>
              <a:t>long short-term memory networks (LSTM)</a:t>
            </a:r>
          </a:p>
          <a:p>
            <a:pPr marL="342900" indent="-342900">
              <a:buFont typeface="Arial" panose="020B0604020202020204" pitchFamily="34" charset="0"/>
              <a:buChar char="•"/>
            </a:pPr>
            <a:r>
              <a:rPr lang="en-US" altLang="zh-TW" b="0" dirty="0" err="1"/>
              <a:t>PixelCNN</a:t>
            </a:r>
            <a:r>
              <a:rPr lang="en-US" altLang="zh-TW" b="0" dirty="0"/>
              <a:t>.</a:t>
            </a:r>
          </a:p>
          <a:p>
            <a:pPr marL="342900" indent="-342900">
              <a:buFont typeface="Arial" panose="020B0604020202020204" pitchFamily="34" charset="0"/>
              <a:buChar char="•"/>
            </a:pPr>
            <a:endParaRPr lang="en-US" altLang="zh-TW" b="0" dirty="0"/>
          </a:p>
          <a:p>
            <a:pPr marL="342900" indent="-342900">
              <a:buFont typeface="Arial" panose="020B0604020202020204" pitchFamily="34" charset="0"/>
              <a:buChar char="•"/>
            </a:pPr>
            <a:r>
              <a:rPr lang="zh-TW" altLang="en-US" sz="1800" b="0" dirty="0">
                <a:effectLst/>
              </a:rPr>
              <a:t>前面的 </a:t>
            </a:r>
            <a:r>
              <a:rPr lang="en-US" altLang="zh-TW" sz="1800" b="0" dirty="0">
                <a:effectLst/>
              </a:rPr>
              <a:t>Transformer </a:t>
            </a:r>
            <a:r>
              <a:rPr lang="zh-TW" altLang="en-US" sz="1800" b="0" dirty="0">
                <a:effectLst/>
              </a:rPr>
              <a:t>的文章中有提到了 </a:t>
            </a:r>
            <a:r>
              <a:rPr lang="en-US" altLang="zh-TW" sz="1800" b="0" dirty="0">
                <a:effectLst/>
              </a:rPr>
              <a:t>auto-regressive </a:t>
            </a:r>
            <a:r>
              <a:rPr lang="zh-TW" altLang="en-US" sz="1800" b="0" dirty="0">
                <a:effectLst/>
              </a:rPr>
              <a:t>的</a:t>
            </a:r>
            <a:r>
              <a:rPr lang="zh-TW" altLang="en-US" sz="1800" b="0">
                <a:effectLst/>
              </a:rPr>
              <a:t>特質。在 </a:t>
            </a:r>
            <a:r>
              <a:rPr lang="en-US" altLang="zh-TW" sz="1800" b="0" dirty="0">
                <a:effectLst/>
              </a:rPr>
              <a:t>When Recurrent Models Don’t Need to be Recurrent </a:t>
            </a:r>
            <a:r>
              <a:rPr lang="zh-TW" altLang="en-US" sz="1800" b="0" dirty="0">
                <a:effectLst/>
              </a:rPr>
              <a:t>這篇文章以及他的論文當中又在重述了這件事。</a:t>
            </a:r>
            <a:endParaRPr lang="en-US" altLang="zh-TW" sz="1800" b="0" dirty="0">
              <a:effectLst/>
            </a:endParaRPr>
          </a:p>
          <a:p>
            <a:pPr marL="342900" indent="-342900">
              <a:buFont typeface="Arial" panose="020B0604020202020204" pitchFamily="34" charset="0"/>
              <a:buChar char="•"/>
            </a:pPr>
            <a:r>
              <a:rPr lang="zh-TW" altLang="en-US" sz="1800" dirty="0">
                <a:solidFill>
                  <a:srgbClr val="FF0000"/>
                </a:solidFill>
                <a:effectLst/>
              </a:rPr>
              <a:t>他們探討了是不是所有 </a:t>
            </a:r>
            <a:r>
              <a:rPr lang="en-US" altLang="zh-TW" sz="1800" dirty="0">
                <a:solidFill>
                  <a:srgbClr val="FF0000"/>
                </a:solidFill>
                <a:effectLst/>
              </a:rPr>
              <a:t>recurrent </a:t>
            </a:r>
            <a:r>
              <a:rPr lang="zh-TW" altLang="en-US" sz="1800" dirty="0">
                <a:solidFill>
                  <a:srgbClr val="FF0000"/>
                </a:solidFill>
                <a:effectLst/>
              </a:rPr>
              <a:t>模型</a:t>
            </a:r>
            <a:r>
              <a:rPr lang="en-US" altLang="zh-TW" sz="1800" dirty="0">
                <a:solidFill>
                  <a:srgbClr val="FF0000"/>
                </a:solidFill>
                <a:effectLst/>
              </a:rPr>
              <a:t>(RNN)</a:t>
            </a:r>
            <a:r>
              <a:rPr lang="zh-TW" altLang="en-US" sz="1800" dirty="0">
                <a:solidFill>
                  <a:srgbClr val="FF0000"/>
                </a:solidFill>
                <a:effectLst/>
              </a:rPr>
              <a:t>都可以被換成 </a:t>
            </a:r>
            <a:r>
              <a:rPr lang="en-US" altLang="zh-TW" sz="1800" dirty="0">
                <a:solidFill>
                  <a:srgbClr val="FF0000"/>
                </a:solidFill>
                <a:effectLst/>
              </a:rPr>
              <a:t>auto-regressive </a:t>
            </a:r>
            <a:r>
              <a:rPr lang="zh-TW" altLang="en-US" sz="1800" dirty="0">
                <a:solidFill>
                  <a:srgbClr val="FF0000"/>
                </a:solidFill>
                <a:effectLst/>
              </a:rPr>
              <a:t>的模型呢？</a:t>
            </a:r>
          </a:p>
          <a:p>
            <a:pPr marL="342900" indent="-342900">
              <a:buFont typeface="Arial" panose="020B0604020202020204" pitchFamily="34" charset="0"/>
              <a:buChar char="•"/>
            </a:pPr>
            <a:endParaRPr lang="zh-TW" altLang="en-US" sz="1800" b="0" dirty="0">
              <a:effectLst/>
            </a:endParaRPr>
          </a:p>
          <a:p>
            <a:pPr marL="342900" indent="-342900">
              <a:buFont typeface="Arial" panose="020B0604020202020204" pitchFamily="34" charset="0"/>
              <a:buChar char="•"/>
            </a:pPr>
            <a:r>
              <a:rPr lang="zh-TW" altLang="en-US" sz="1800" b="0" dirty="0">
                <a:solidFill>
                  <a:srgbClr val="C00000"/>
                </a:solidFill>
                <a:effectLst/>
              </a:rPr>
              <a:t>答案幾乎是肯定的。</a:t>
            </a:r>
            <a:endParaRPr lang="en-US" altLang="zh-TW" sz="1800" b="0" dirty="0">
              <a:solidFill>
                <a:srgbClr val="C00000"/>
              </a:solidFill>
              <a:effectLst/>
            </a:endParaRPr>
          </a:p>
          <a:p>
            <a:pPr marL="342900" indent="-342900">
              <a:buFont typeface="Arial" panose="020B0604020202020204" pitchFamily="34" charset="0"/>
              <a:buChar char="•"/>
            </a:pPr>
            <a:endParaRPr lang="en-US" altLang="zh-TW" sz="1600" b="0" dirty="0">
              <a:effectLst/>
            </a:endParaRPr>
          </a:p>
          <a:p>
            <a:pPr marL="342900" indent="-342900">
              <a:buFont typeface="Arial" panose="020B0604020202020204" pitchFamily="34" charset="0"/>
              <a:buChar char="•"/>
            </a:pPr>
            <a:r>
              <a:rPr lang="zh-TW" altLang="en-US" sz="1800" b="0" dirty="0">
                <a:effectLst/>
              </a:rPr>
              <a:t>為什麼說幾乎是肯定的呢？因為他需要滿足一些條件，才能達成訓練上模型的穩定性要求。</a:t>
            </a:r>
            <a:endParaRPr lang="zh-TW" altLang="en-US" sz="1400" b="0" dirty="0">
              <a:effectLst/>
            </a:endParaRPr>
          </a:p>
        </p:txBody>
      </p:sp>
    </p:spTree>
    <p:extLst>
      <p:ext uri="{BB962C8B-B14F-4D97-AF65-F5344CB8AC3E}">
        <p14:creationId xmlns:p14="http://schemas.microsoft.com/office/powerpoint/2010/main" val="195624286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自迴歸模型</a:t>
            </a:r>
          </a:p>
        </p:txBody>
      </p:sp>
      <p:sp>
        <p:nvSpPr>
          <p:cNvPr id="3" name="內容版面配置區 2"/>
          <p:cNvSpPr>
            <a:spLocks noGrp="1"/>
          </p:cNvSpPr>
          <p:nvPr>
            <p:ph idx="1"/>
          </p:nvPr>
        </p:nvSpPr>
        <p:spPr/>
        <p:txBody>
          <a:bodyPr/>
          <a:lstStyle/>
          <a:p>
            <a:r>
              <a:rPr lang="zh-TW" altLang="en-US" sz="1800" b="1" dirty="0"/>
              <a:t>通常，資料中要嘛有一個順序，要嘛我們可以編一個順序。</a:t>
            </a:r>
            <a:endParaRPr lang="en-US" altLang="zh-TW" sz="1800" b="1" dirty="0"/>
          </a:p>
          <a:p>
            <a:r>
              <a:rPr lang="zh-TW" altLang="en-US" sz="1800" b="1" dirty="0"/>
              <a:t>從生成的角度來看，資料維度是相互依賴的。</a:t>
            </a:r>
            <a:endParaRPr lang="en-US" altLang="zh-TW" sz="1800" b="1" dirty="0"/>
          </a:p>
          <a:p>
            <a:r>
              <a:rPr lang="zh-TW" altLang="en-US" sz="1800" b="1" dirty="0"/>
              <a:t>自迴歸模型是沒有潛在變數的生成模型，但透過假設資料中的順序。可能性</a:t>
            </a:r>
            <a:r>
              <a:rPr lang="en-US" altLang="zh-TW" sz="1800" b="1" dirty="0"/>
              <a:t>(</a:t>
            </a:r>
            <a:r>
              <a:rPr lang="en-US" altLang="zh-TW" sz="1800" dirty="0"/>
              <a:t>likelihood</a:t>
            </a:r>
            <a:r>
              <a:rPr lang="en-US" altLang="zh-TW" sz="1800" b="1" dirty="0"/>
              <a:t>)</a:t>
            </a:r>
            <a:r>
              <a:rPr lang="zh-TW" altLang="en-US" sz="1800" b="1" dirty="0"/>
              <a:t>由 條件機率</a:t>
            </a:r>
            <a:r>
              <a:rPr lang="en-US" altLang="zh-TW" sz="1800" b="1" dirty="0"/>
              <a:t>(</a:t>
            </a:r>
            <a:r>
              <a:rPr lang="en-US" altLang="zh-TW" sz="1800" dirty="0"/>
              <a:t>conditionals</a:t>
            </a:r>
            <a:r>
              <a:rPr lang="en-US" altLang="zh-TW" sz="1800" b="1" dirty="0"/>
              <a:t>)</a:t>
            </a:r>
            <a:r>
              <a:rPr lang="zh-TW" altLang="en-US" sz="1800" b="1" dirty="0"/>
              <a:t>的乘積算出</a:t>
            </a:r>
            <a:r>
              <a:rPr lang="en-US" altLang="zh-TW" sz="1800" b="1" dirty="0"/>
              <a:t>:</a:t>
            </a:r>
            <a:endParaRPr lang="zh-TW" altLang="en-US" sz="1800" b="1" dirty="0"/>
          </a:p>
          <a:p>
            <a:endParaRPr lang="en-US" altLang="zh-TW" sz="1800" b="1" dirty="0"/>
          </a:p>
          <a:p>
            <a:endParaRPr lang="zh-TW" altLang="en-US" sz="1800" b="1" dirty="0"/>
          </a:p>
          <a:p>
            <a:r>
              <a:rPr lang="zh-TW" altLang="en-US" sz="1800" b="1" dirty="0">
                <a:solidFill>
                  <a:srgbClr val="FF0000"/>
                </a:solidFill>
              </a:rPr>
              <a:t>雖然</a:t>
            </a:r>
            <a:r>
              <a:rPr lang="en-US" altLang="zh-TW" sz="1800" b="1" dirty="0">
                <a:solidFill>
                  <a:srgbClr val="FF0000"/>
                </a:solidFill>
              </a:rPr>
              <a:t>RNN</a:t>
            </a:r>
            <a:r>
              <a:rPr lang="zh-TW" altLang="en-US" sz="1800" b="1" dirty="0">
                <a:solidFill>
                  <a:srgbClr val="FF0000"/>
                </a:solidFill>
              </a:rPr>
              <a:t>可視為自迴歸模型</a:t>
            </a:r>
            <a:r>
              <a:rPr lang="en-US" altLang="zh-TW" sz="1800" b="1" dirty="0">
                <a:solidFill>
                  <a:srgbClr val="FF0000"/>
                </a:solidFill>
              </a:rPr>
              <a:t>, </a:t>
            </a:r>
            <a:r>
              <a:rPr lang="zh-TW" altLang="en-US" sz="1800" b="1" dirty="0">
                <a:solidFill>
                  <a:srgbClr val="FF0000"/>
                </a:solidFill>
              </a:rPr>
              <a:t>但自迴歸模型與 </a:t>
            </a:r>
            <a:r>
              <a:rPr lang="en-US" altLang="zh-TW" sz="1800" b="1" dirty="0">
                <a:solidFill>
                  <a:srgbClr val="FF0000"/>
                </a:solidFill>
              </a:rPr>
              <a:t>RNN </a:t>
            </a:r>
            <a:r>
              <a:rPr lang="zh-TW" altLang="en-US" sz="1800" b="1" dirty="0">
                <a:solidFill>
                  <a:srgbClr val="FF0000"/>
                </a:solidFill>
              </a:rPr>
              <a:t>等等序列模型有何不同？</a:t>
            </a:r>
            <a:endParaRPr lang="en-US" altLang="zh-TW" sz="1800" b="1" dirty="0">
              <a:solidFill>
                <a:srgbClr val="FF0000"/>
              </a:solidFill>
            </a:endParaRPr>
          </a:p>
          <a:p>
            <a:r>
              <a:rPr lang="en-US" altLang="zh-TW" sz="1800" b="1" dirty="0"/>
              <a:t>RNN </a:t>
            </a:r>
            <a:r>
              <a:rPr lang="zh-TW" altLang="en-US" sz="1800" b="1" dirty="0"/>
              <a:t>在步驟上共享權重適用於任何序列長度，將所有先前的輸入壓縮到單個隱藏狀態</a:t>
            </a:r>
            <a:r>
              <a:rPr lang="en-US" altLang="zh-TW" sz="1800" b="1" dirty="0"/>
              <a:t>/</a:t>
            </a:r>
            <a:r>
              <a:rPr lang="zh-TW" altLang="en-US" sz="1800" b="1" dirty="0"/>
              <a:t>內存中，</a:t>
            </a:r>
            <a:r>
              <a:rPr lang="zh-TW" altLang="en-US" sz="1800" b="1" dirty="0">
                <a:solidFill>
                  <a:srgbClr val="6931E7"/>
                </a:solidFill>
              </a:rPr>
              <a:t>不一定是生成的</a:t>
            </a:r>
            <a:r>
              <a:rPr lang="zh-TW" altLang="en-US" sz="1800" b="1" dirty="0"/>
              <a:t>，而自回歸模型不一定共享權重，固定在序列長度中，並且是</a:t>
            </a:r>
            <a:r>
              <a:rPr lang="zh-TW" altLang="en-US" sz="1800" b="1" dirty="0">
                <a:solidFill>
                  <a:srgbClr val="00B050"/>
                </a:solidFill>
              </a:rPr>
              <a:t>生成的</a:t>
            </a:r>
            <a:r>
              <a:rPr lang="zh-TW" altLang="en-US" sz="1800" b="1" dirty="0"/>
              <a:t>。</a:t>
            </a:r>
          </a:p>
          <a:p>
            <a:endParaRPr lang="zh-TW" altLang="en-US" dirty="0"/>
          </a:p>
        </p:txBody>
      </p:sp>
      <p:pic>
        <p:nvPicPr>
          <p:cNvPr id="4" name="圖片 3"/>
          <p:cNvPicPr>
            <a:picLocks noChangeAspect="1"/>
          </p:cNvPicPr>
          <p:nvPr/>
        </p:nvPicPr>
        <p:blipFill>
          <a:blip r:embed="rId2"/>
          <a:stretch>
            <a:fillRect/>
          </a:stretch>
        </p:blipFill>
        <p:spPr>
          <a:xfrm>
            <a:off x="5364088" y="2276872"/>
            <a:ext cx="2486372" cy="438211"/>
          </a:xfrm>
          <a:prstGeom prst="rect">
            <a:avLst/>
          </a:prstGeom>
        </p:spPr>
      </p:pic>
      <p:pic>
        <p:nvPicPr>
          <p:cNvPr id="5" name="圖片 4"/>
          <p:cNvPicPr>
            <a:picLocks noChangeAspect="1"/>
          </p:cNvPicPr>
          <p:nvPr/>
        </p:nvPicPr>
        <p:blipFill>
          <a:blip r:embed="rId3"/>
          <a:stretch>
            <a:fillRect/>
          </a:stretch>
        </p:blipFill>
        <p:spPr>
          <a:xfrm>
            <a:off x="1043608" y="4144796"/>
            <a:ext cx="6552728" cy="2315735"/>
          </a:xfrm>
          <a:prstGeom prst="rect">
            <a:avLst/>
          </a:prstGeom>
        </p:spPr>
      </p:pic>
    </p:spTree>
    <p:extLst>
      <p:ext uri="{BB962C8B-B14F-4D97-AF65-F5344CB8AC3E}">
        <p14:creationId xmlns:p14="http://schemas.microsoft.com/office/powerpoint/2010/main" val="255233312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332656"/>
            <a:ext cx="8785100" cy="5040312"/>
          </a:xfrm>
        </p:spPr>
        <p:txBody>
          <a:bodyPr/>
          <a:lstStyle/>
          <a:p>
            <a:r>
              <a:rPr lang="zh-TW" altLang="en-US" sz="1800" b="1" dirty="0">
                <a:solidFill>
                  <a:srgbClr val="FF0000"/>
                </a:solidFill>
              </a:rPr>
              <a:t>理論上來說，一個有 好行為（</a:t>
            </a:r>
            <a:r>
              <a:rPr lang="en-US" altLang="zh-TW" sz="1800" b="1" dirty="0">
                <a:solidFill>
                  <a:srgbClr val="FF0000"/>
                </a:solidFill>
              </a:rPr>
              <a:t>well-behaved</a:t>
            </a:r>
            <a:r>
              <a:rPr lang="zh-TW" altLang="en-US" sz="1800" b="1" dirty="0">
                <a:solidFill>
                  <a:srgbClr val="FF0000"/>
                </a:solidFill>
              </a:rPr>
              <a:t>） 的 </a:t>
            </a:r>
            <a:r>
              <a:rPr lang="en-US" altLang="zh-TW" sz="1800" b="1" dirty="0">
                <a:solidFill>
                  <a:srgbClr val="FF0000"/>
                </a:solidFill>
              </a:rPr>
              <a:t>recurrent neural network </a:t>
            </a:r>
            <a:r>
              <a:rPr lang="zh-TW" altLang="en-US" sz="1800" b="1" dirty="0">
                <a:solidFill>
                  <a:srgbClr val="FF0000"/>
                </a:solidFill>
              </a:rPr>
              <a:t>是否總是可以被差不多大小的 </a:t>
            </a:r>
            <a:r>
              <a:rPr lang="en-US" altLang="zh-TW" sz="1800" b="1" dirty="0">
                <a:solidFill>
                  <a:srgbClr val="FF0000"/>
                </a:solidFill>
              </a:rPr>
              <a:t>feed-forward network </a:t>
            </a:r>
            <a:r>
              <a:rPr lang="zh-TW" altLang="en-US" sz="1800" b="1" dirty="0">
                <a:solidFill>
                  <a:srgbClr val="FF0000"/>
                </a:solidFill>
              </a:rPr>
              <a:t>取代，在不損失效能的情況下？</a:t>
            </a:r>
            <a:endParaRPr lang="en-US" altLang="zh-TW" sz="1800" b="1" dirty="0">
              <a:solidFill>
                <a:srgbClr val="FF0000"/>
              </a:solidFill>
            </a:endParaRPr>
          </a:p>
          <a:p>
            <a:r>
              <a:rPr lang="zh-TW" altLang="en-US" sz="1800" b="0" dirty="0">
                <a:effectLst/>
              </a:rPr>
              <a:t>這時候我們就需要知道什麼樣的 </a:t>
            </a:r>
            <a:r>
              <a:rPr lang="en-US" altLang="zh-TW" sz="1800" b="0" dirty="0">
                <a:effectLst/>
              </a:rPr>
              <a:t>RNN(</a:t>
            </a:r>
            <a:r>
              <a:rPr lang="zh-TW" altLang="en-US" sz="1800" dirty="0"/>
              <a:t>循環模型</a:t>
            </a:r>
            <a:r>
              <a:rPr lang="en-US" altLang="zh-TW" sz="1800" dirty="0"/>
              <a:t>)</a:t>
            </a:r>
            <a:r>
              <a:rPr lang="zh-TW" altLang="en-US" sz="1800" b="0" dirty="0">
                <a:effectLst/>
              </a:rPr>
              <a:t>是有好行為（</a:t>
            </a:r>
            <a:r>
              <a:rPr lang="en-US" altLang="zh-TW" sz="1800" b="0" dirty="0">
                <a:effectLst/>
              </a:rPr>
              <a:t>well-behaved</a:t>
            </a:r>
            <a:r>
              <a:rPr lang="zh-TW" altLang="en-US" sz="1800" b="0" dirty="0">
                <a:effectLst/>
              </a:rPr>
              <a:t>）的？</a:t>
            </a:r>
            <a:endParaRPr lang="en-US" altLang="zh-TW" sz="1800" b="0" dirty="0">
              <a:effectLst/>
            </a:endParaRPr>
          </a:p>
          <a:p>
            <a:endParaRPr lang="zh-TW" altLang="en-US" sz="1800" b="0" dirty="0">
              <a:effectLst/>
            </a:endParaRPr>
          </a:p>
          <a:p>
            <a:pPr marL="285750" indent="-285750">
              <a:buFont typeface="Arial" panose="020B0604020202020204" pitchFamily="34" charset="0"/>
              <a:buChar char="•"/>
            </a:pPr>
            <a:r>
              <a:rPr lang="zh-TW" altLang="en-US" sz="1800" b="0" dirty="0">
                <a:effectLst/>
              </a:rPr>
              <a:t>也就是說，</a:t>
            </a:r>
            <a:r>
              <a:rPr lang="zh-TW" altLang="en-US" sz="1800" dirty="0">
                <a:effectLst/>
              </a:rPr>
              <a:t>好行為</a:t>
            </a:r>
            <a:r>
              <a:rPr lang="zh-TW" altLang="en-US" sz="1800" b="0" dirty="0">
                <a:effectLst/>
              </a:rPr>
              <a:t> 的 </a:t>
            </a:r>
            <a:r>
              <a:rPr lang="en-US" altLang="zh-TW" sz="1800" b="0" dirty="0">
                <a:effectLst/>
              </a:rPr>
              <a:t>RNN </a:t>
            </a:r>
            <a:r>
              <a:rPr lang="zh-TW" altLang="en-US" sz="1800" b="0" dirty="0">
                <a:effectLst/>
              </a:rPr>
              <a:t>就是，有辦法用 </a:t>
            </a:r>
            <a:r>
              <a:rPr lang="en-US" altLang="zh-TW" sz="1800" b="0" dirty="0">
                <a:effectLst/>
              </a:rPr>
              <a:t>gradient descent </a:t>
            </a:r>
            <a:r>
              <a:rPr lang="zh-TW" altLang="en-US" sz="1800" b="0" dirty="0">
                <a:effectLst/>
              </a:rPr>
              <a:t>訓練起來，而不會讓梯度爆炸或是消失的模型。這樣穩定（</a:t>
            </a:r>
            <a:r>
              <a:rPr lang="en-US" altLang="zh-TW" sz="1800" b="0" dirty="0">
                <a:effectLst/>
              </a:rPr>
              <a:t>stable</a:t>
            </a:r>
            <a:r>
              <a:rPr lang="zh-TW" altLang="en-US" sz="1800" b="0" dirty="0">
                <a:effectLst/>
              </a:rPr>
              <a:t>）的模型就有辦法用 </a:t>
            </a:r>
            <a:r>
              <a:rPr lang="en-US" altLang="zh-TW" sz="1800" b="0" dirty="0">
                <a:effectLst/>
              </a:rPr>
              <a:t>feed-forward network </a:t>
            </a:r>
            <a:r>
              <a:rPr lang="zh-TW" altLang="en-US" sz="1800" b="0" dirty="0">
                <a:effectLst/>
              </a:rPr>
              <a:t>去逼近。</a:t>
            </a:r>
            <a:endParaRPr lang="en-US" altLang="zh-TW" sz="1800" b="0" dirty="0">
              <a:effectLst/>
            </a:endParaRPr>
          </a:p>
          <a:p>
            <a:pPr marL="285750" indent="-285750">
              <a:buFont typeface="Arial" panose="020B0604020202020204" pitchFamily="34" charset="0"/>
              <a:buChar char="•"/>
            </a:pPr>
            <a:r>
              <a:rPr lang="en-US" altLang="zh-TW" sz="1800" dirty="0"/>
              <a:t>RNN</a:t>
            </a:r>
            <a:r>
              <a:rPr lang="zh-TW" altLang="en-US" sz="1800" dirty="0"/>
              <a:t>使用反向傳播來擬合</a:t>
            </a:r>
            <a:r>
              <a:rPr lang="en-US" altLang="zh-TW" sz="1800" dirty="0"/>
              <a:t>(fit)</a:t>
            </a:r>
            <a:r>
              <a:rPr lang="zh-TW" altLang="en-US" sz="1800" dirty="0"/>
              <a:t>數據。然而，從時間步反向傳播梯度</a:t>
            </a:r>
            <a:r>
              <a:rPr lang="en-US" altLang="zh-TW" sz="1800" dirty="0"/>
              <a:t>(</a:t>
            </a:r>
            <a:r>
              <a:rPr lang="en-US" altLang="zh-TW" sz="1800" dirty="0" err="1"/>
              <a:t>backpropagating</a:t>
            </a:r>
            <a:r>
              <a:rPr lang="en-US" altLang="zh-TW" sz="1800" dirty="0"/>
              <a:t> gradients)</a:t>
            </a:r>
            <a:r>
              <a:rPr lang="zh-TW" altLang="en-US" sz="1800" dirty="0"/>
              <a:t>從時間</a:t>
            </a:r>
            <a:r>
              <a:rPr lang="en-US" altLang="zh-TW" sz="1800" dirty="0"/>
              <a:t>T</a:t>
            </a:r>
            <a:r>
              <a:rPr lang="zh-TW" altLang="en-US" sz="1800" dirty="0"/>
              <a:t>到時間</a:t>
            </a:r>
            <a:r>
              <a:rPr lang="en-US" altLang="zh-TW" sz="1800" dirty="0"/>
              <a:t>0, </a:t>
            </a:r>
            <a:r>
              <a:rPr lang="zh-TW" altLang="en-US" sz="1800" dirty="0"/>
              <a:t>通常需要大量的記憶體，因此本質上</a:t>
            </a:r>
            <a:r>
              <a:rPr lang="en-US" altLang="zh-TW" sz="1800" dirty="0"/>
              <a:t>RNN</a:t>
            </a:r>
            <a:r>
              <a:rPr lang="zh-TW" altLang="en-US" sz="1800" dirty="0"/>
              <a:t>的每個實現 都會截斷</a:t>
            </a:r>
            <a:r>
              <a:rPr lang="en-US" altLang="zh-TW" sz="1800" dirty="0"/>
              <a:t>(truncates)</a:t>
            </a:r>
            <a:r>
              <a:rPr lang="zh-TW" altLang="en-US" sz="1800" dirty="0"/>
              <a:t>模型並且僅反向傳播梯度 </a:t>
            </a:r>
            <a:r>
              <a:rPr lang="en-US" altLang="zh-TW" sz="1800" dirty="0"/>
              <a:t>k</a:t>
            </a:r>
            <a:r>
              <a:rPr lang="zh-TW" altLang="en-US" sz="1800" dirty="0"/>
              <a:t>次步驟。</a:t>
            </a:r>
            <a:endParaRPr lang="en-US" altLang="zh-TW" sz="1800" dirty="0"/>
          </a:p>
          <a:p>
            <a:pPr marL="285750" indent="-285750">
              <a:buFont typeface="Arial" panose="020B0604020202020204" pitchFamily="34" charset="0"/>
              <a:buChar char="•"/>
            </a:pPr>
            <a:r>
              <a:rPr lang="zh-TW" altLang="en-US" sz="1800" dirty="0"/>
              <a:t>在這種模式下，</a:t>
            </a:r>
            <a:r>
              <a:rPr lang="en-US" altLang="zh-TW" sz="1800" dirty="0"/>
              <a:t> RNN</a:t>
            </a:r>
            <a:r>
              <a:rPr lang="zh-TW" altLang="en-US" sz="1800" dirty="0"/>
              <a:t>的預測仍然取決於整個歷史</a:t>
            </a:r>
            <a:r>
              <a:rPr lang="en-US" altLang="zh-TW" sz="1800" dirty="0"/>
              <a:t>X</a:t>
            </a:r>
            <a:r>
              <a:rPr lang="en-US" altLang="zh-TW" sz="1800" baseline="-10000" dirty="0"/>
              <a:t>0</a:t>
            </a:r>
            <a:r>
              <a:rPr lang="en-US" altLang="zh-TW" sz="1800" dirty="0"/>
              <a:t>, … ,X</a:t>
            </a:r>
            <a:r>
              <a:rPr lang="en-US" altLang="zh-TW" sz="1800" baseline="-10000" dirty="0"/>
              <a:t>T</a:t>
            </a:r>
            <a:r>
              <a:rPr lang="zh-TW" altLang="en-US" sz="1800" dirty="0"/>
              <a:t>時間。然而，尚不清楚這種訓練過程如何影響模型學習長期模式的能力，特別是那些需要超過</a:t>
            </a:r>
            <a:r>
              <a:rPr lang="en-US" altLang="zh-TW" sz="1800" dirty="0"/>
              <a:t>k</a:t>
            </a:r>
            <a:r>
              <a:rPr lang="zh-TW" altLang="en-US" sz="1800" dirty="0"/>
              <a:t>次步驟。</a:t>
            </a:r>
            <a:endParaRPr lang="zh-TW" altLang="en-US" sz="1800" b="0" dirty="0">
              <a:effectLst/>
            </a:endParaRPr>
          </a:p>
          <a:p>
            <a:endParaRPr lang="zh-TW" altLang="en-US" sz="1800" dirty="0"/>
          </a:p>
        </p:txBody>
      </p:sp>
      <p:pic>
        <p:nvPicPr>
          <p:cNvPr id="1026" name="Picture 2" descr="http://bair.berkeley.edu/static/blog/recurrent/truncated_backpro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088" y="4070319"/>
            <a:ext cx="6768752" cy="2374201"/>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p:cNvPicPr>
            <a:picLocks noChangeAspect="1"/>
          </p:cNvPicPr>
          <p:nvPr/>
        </p:nvPicPr>
        <p:blipFill>
          <a:blip r:embed="rId3"/>
          <a:stretch>
            <a:fillRect/>
          </a:stretch>
        </p:blipFill>
        <p:spPr>
          <a:xfrm>
            <a:off x="165179" y="4293096"/>
            <a:ext cx="2030681" cy="1329519"/>
          </a:xfrm>
          <a:prstGeom prst="rect">
            <a:avLst/>
          </a:prstGeom>
        </p:spPr>
      </p:pic>
    </p:spTree>
    <p:extLst>
      <p:ext uri="{BB962C8B-B14F-4D97-AF65-F5344CB8AC3E}">
        <p14:creationId xmlns:p14="http://schemas.microsoft.com/office/powerpoint/2010/main" val="257782816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332656"/>
            <a:ext cx="8785100" cy="5040312"/>
          </a:xfrm>
        </p:spPr>
        <p:txBody>
          <a:bodyPr/>
          <a:lstStyle/>
          <a:p>
            <a:r>
              <a:rPr lang="zh-TW" altLang="en-US" sz="1800" b="1" dirty="0">
                <a:solidFill>
                  <a:srgbClr val="FF0000"/>
                </a:solidFill>
              </a:rPr>
              <a:t>理論上來說，一個有 好行為（</a:t>
            </a:r>
            <a:r>
              <a:rPr lang="en-US" altLang="zh-TW" sz="1800" b="1" dirty="0">
                <a:solidFill>
                  <a:srgbClr val="FF0000"/>
                </a:solidFill>
              </a:rPr>
              <a:t>well-behaved</a:t>
            </a:r>
            <a:r>
              <a:rPr lang="zh-TW" altLang="en-US" sz="1800" b="1" dirty="0">
                <a:solidFill>
                  <a:srgbClr val="FF0000"/>
                </a:solidFill>
              </a:rPr>
              <a:t>） 的 </a:t>
            </a:r>
            <a:r>
              <a:rPr lang="en-US" altLang="zh-TW" sz="1800" b="1" dirty="0">
                <a:solidFill>
                  <a:srgbClr val="FF0000"/>
                </a:solidFill>
              </a:rPr>
              <a:t>recurrent neural network </a:t>
            </a:r>
            <a:r>
              <a:rPr lang="zh-TW" altLang="en-US" sz="1800" b="1" dirty="0">
                <a:solidFill>
                  <a:srgbClr val="FF0000"/>
                </a:solidFill>
              </a:rPr>
              <a:t>是否總是可以被差不多大小的 </a:t>
            </a:r>
            <a:r>
              <a:rPr lang="en-US" altLang="zh-TW" sz="1800" b="1" dirty="0">
                <a:solidFill>
                  <a:srgbClr val="FF0000"/>
                </a:solidFill>
              </a:rPr>
              <a:t>feed-forward network </a:t>
            </a:r>
            <a:r>
              <a:rPr lang="zh-TW" altLang="en-US" sz="1800" b="1" dirty="0">
                <a:solidFill>
                  <a:srgbClr val="FF0000"/>
                </a:solidFill>
              </a:rPr>
              <a:t>取代，在不損失效能的情況下？</a:t>
            </a:r>
            <a:endParaRPr lang="en-US" altLang="zh-TW" sz="1800" b="1" dirty="0">
              <a:solidFill>
                <a:srgbClr val="FF0000"/>
              </a:solidFill>
            </a:endParaRPr>
          </a:p>
          <a:p>
            <a:endParaRPr lang="en-US" altLang="zh-TW" sz="1800" dirty="0"/>
          </a:p>
          <a:p>
            <a:r>
              <a:rPr lang="zh-TW" altLang="en-US" sz="1800" b="0" dirty="0">
                <a:effectLst/>
              </a:rPr>
              <a:t>這幾個條件簡單來說，就是你的 </a:t>
            </a:r>
            <a:r>
              <a:rPr lang="en-US" altLang="zh-TW" sz="1800" b="0" dirty="0">
                <a:effectLst/>
              </a:rPr>
              <a:t>loss function </a:t>
            </a:r>
            <a:r>
              <a:rPr lang="zh-TW" altLang="en-US" sz="1800" b="0" dirty="0">
                <a:effectLst/>
              </a:rPr>
              <a:t>需要是平滑的，那麼你的梯度就不會起伏太大，導致梯度爆炸或是消失的狀況。在這樣的狀況下，就可以用 </a:t>
            </a:r>
            <a:r>
              <a:rPr lang="en-US" altLang="zh-TW" sz="1800" b="0" dirty="0">
                <a:effectLst/>
              </a:rPr>
              <a:t>feed-forward network </a:t>
            </a:r>
            <a:r>
              <a:rPr lang="zh-TW" altLang="en-US" sz="1800" b="0" dirty="0">
                <a:effectLst/>
              </a:rPr>
              <a:t>去逼近。</a:t>
            </a:r>
            <a:endParaRPr lang="en-US" altLang="zh-TW" sz="1800" b="0" dirty="0">
              <a:effectLst/>
            </a:endParaRPr>
          </a:p>
          <a:p>
            <a:pPr marL="285750" indent="-285750">
              <a:buFont typeface="Arial" panose="020B0604020202020204" pitchFamily="34" charset="0"/>
              <a:buChar char="•"/>
            </a:pPr>
            <a:r>
              <a:rPr lang="zh-TW" altLang="en-US" sz="1800" dirty="0"/>
              <a:t>自迴歸模型不是根據依賴整個歷史的狀態進行預測，而是直接預測 </a:t>
            </a:r>
            <a:r>
              <a:rPr lang="en-US" altLang="zh-TW" sz="1800" b="1" dirty="0" err="1"/>
              <a:t>y</a:t>
            </a:r>
            <a:r>
              <a:rPr lang="en-US" altLang="zh-TW" sz="1800" b="1" baseline="-10000" dirty="0" err="1"/>
              <a:t>t</a:t>
            </a:r>
            <a:r>
              <a:rPr lang="en-US" altLang="zh-TW" sz="1800" b="1" baseline="-10000" dirty="0"/>
              <a:t> </a:t>
            </a:r>
            <a:r>
              <a:rPr lang="zh-TW" altLang="en-US" sz="1800" dirty="0"/>
              <a:t>僅使用</a:t>
            </a:r>
            <a:r>
              <a:rPr lang="en-US" altLang="zh-TW" sz="1800" dirty="0"/>
              <a:t>k</a:t>
            </a:r>
            <a:r>
              <a:rPr lang="zh-TW" altLang="en-US" sz="1800" dirty="0"/>
              <a:t>最近的輸入，</a:t>
            </a:r>
            <a:r>
              <a:rPr lang="en-US" altLang="zh-TW" sz="1800" dirty="0"/>
              <a:t>X </a:t>
            </a:r>
            <a:r>
              <a:rPr lang="en-US" altLang="zh-TW" sz="1800" baseline="-25000" dirty="0"/>
              <a:t>t − k + 1</a:t>
            </a:r>
            <a:r>
              <a:rPr lang="en-US" altLang="zh-TW" sz="1800" dirty="0"/>
              <a:t>, … ,</a:t>
            </a:r>
            <a:r>
              <a:rPr lang="en-US" altLang="zh-TW" sz="1800" dirty="0" err="1"/>
              <a:t>X</a:t>
            </a:r>
            <a:r>
              <a:rPr lang="en-US" altLang="zh-TW" sz="1800" baseline="-25000" dirty="0" err="1"/>
              <a:t>t</a:t>
            </a:r>
            <a:r>
              <a:rPr lang="zh-TW" altLang="en-US" sz="1800" dirty="0"/>
              <a:t>。這對應於強條件獨立性假設。特別是，</a:t>
            </a:r>
            <a:r>
              <a:rPr lang="en-US" altLang="zh-TW" sz="1800" b="1" dirty="0">
                <a:solidFill>
                  <a:srgbClr val="FF0000"/>
                </a:solidFill>
              </a:rPr>
              <a:t>feed-forward network (</a:t>
            </a:r>
            <a:r>
              <a:rPr lang="zh-TW" altLang="en-US" sz="1800" dirty="0"/>
              <a:t>前饋模型</a:t>
            </a:r>
            <a:r>
              <a:rPr lang="en-US" altLang="zh-TW" sz="1800" dirty="0"/>
              <a:t>)</a:t>
            </a:r>
            <a:r>
              <a:rPr lang="zh-TW" altLang="en-US" sz="1800" dirty="0"/>
              <a:t>假設目標僅取決於 </a:t>
            </a:r>
            <a:r>
              <a:rPr lang="en-US" altLang="zh-TW" sz="1800" dirty="0"/>
              <a:t>k</a:t>
            </a:r>
            <a:r>
              <a:rPr lang="zh-TW" altLang="en-US" sz="1800" dirty="0"/>
              <a:t>最近的輸入。</a:t>
            </a:r>
            <a:r>
              <a:rPr lang="en-US" altLang="zh-TW" sz="1800" dirty="0"/>
              <a:t>Google </a:t>
            </a:r>
            <a:r>
              <a:rPr lang="zh-TW" altLang="en-US" sz="1800" dirty="0"/>
              <a:t>的 </a:t>
            </a:r>
            <a:r>
              <a:rPr lang="en-US" altLang="zh-TW" sz="1800" dirty="0" err="1"/>
              <a:t>WaveNet</a:t>
            </a:r>
            <a:r>
              <a:rPr lang="zh-TW" altLang="en-US" sz="1800" dirty="0"/>
              <a:t>很好地說明了這個一般原則。</a:t>
            </a:r>
            <a:endParaRPr lang="en-US" altLang="zh-TW" sz="1800" dirty="0"/>
          </a:p>
          <a:p>
            <a:endParaRPr lang="en-US" altLang="zh-TW" sz="1800" b="0" dirty="0">
              <a:effectLst/>
            </a:endParaRPr>
          </a:p>
          <a:p>
            <a:r>
              <a:rPr lang="en-US" altLang="zh-TW" sz="1800" b="0" dirty="0">
                <a:effectLst/>
              </a:rPr>
              <a:t>[</a:t>
            </a:r>
            <a:r>
              <a:rPr lang="zh-TW" altLang="en-US" sz="1800" b="0" dirty="0">
                <a:effectLst/>
              </a:rPr>
              <a:t>動畫</a:t>
            </a:r>
            <a:r>
              <a:rPr lang="en-US" altLang="zh-TW" sz="1800" b="0" dirty="0">
                <a:effectLst/>
              </a:rPr>
              <a:t>]</a:t>
            </a:r>
            <a:endParaRPr lang="zh-TW" altLang="en-US" sz="1800" b="0" dirty="0">
              <a:effectLst/>
            </a:endParaRPr>
          </a:p>
          <a:p>
            <a:endParaRPr lang="zh-TW" altLang="en-US" sz="1800"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3356992"/>
            <a:ext cx="6736322" cy="3096344"/>
          </a:xfrm>
          <a:prstGeom prst="rect">
            <a:avLst/>
          </a:prstGeom>
        </p:spPr>
      </p:pic>
    </p:spTree>
    <p:extLst>
      <p:ext uri="{BB962C8B-B14F-4D97-AF65-F5344CB8AC3E}">
        <p14:creationId xmlns:p14="http://schemas.microsoft.com/office/powerpoint/2010/main" val="21810621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2400" b="0" dirty="0"/>
              <a:t>那用 </a:t>
            </a:r>
            <a:r>
              <a:rPr lang="en-US" altLang="zh-TW" sz="2400" b="0" dirty="0"/>
              <a:t>feed-forward network </a:t>
            </a:r>
            <a:r>
              <a:rPr lang="zh-TW" altLang="en-US" sz="2400" b="0" dirty="0"/>
              <a:t>去逼近有什麼好處呢？</a:t>
            </a:r>
            <a:endParaRPr lang="zh-TW" altLang="en-US" dirty="0"/>
          </a:p>
        </p:txBody>
      </p:sp>
      <p:sp>
        <p:nvSpPr>
          <p:cNvPr id="3" name="內容版面配置區 2"/>
          <p:cNvSpPr>
            <a:spLocks noGrp="1"/>
          </p:cNvSpPr>
          <p:nvPr>
            <p:ph idx="1"/>
          </p:nvPr>
        </p:nvSpPr>
        <p:spPr/>
        <p:txBody>
          <a:bodyPr/>
          <a:lstStyle/>
          <a:p>
            <a:r>
              <a:rPr lang="zh-TW" altLang="en-US" b="0" dirty="0">
                <a:effectLst/>
              </a:rPr>
              <a:t>文章中提到三大好處：</a:t>
            </a:r>
          </a:p>
          <a:p>
            <a:pPr marL="344488" lvl="1" indent="-342900">
              <a:buFont typeface="Arial" panose="020B0604020202020204" pitchFamily="34" charset="0"/>
              <a:buChar char="•"/>
            </a:pPr>
            <a:r>
              <a:rPr lang="zh-TW" altLang="en-US" sz="2000" b="0" dirty="0">
                <a:effectLst/>
              </a:rPr>
              <a:t>平行化：你可以善用 </a:t>
            </a:r>
            <a:r>
              <a:rPr lang="en-US" altLang="zh-TW" sz="2000" b="0" dirty="0">
                <a:effectLst/>
              </a:rPr>
              <a:t>GPU </a:t>
            </a:r>
            <a:r>
              <a:rPr lang="zh-TW" altLang="en-US" sz="2000" b="0" dirty="0">
                <a:effectLst/>
              </a:rPr>
              <a:t>加速</a:t>
            </a:r>
          </a:p>
          <a:p>
            <a:pPr marL="344488" lvl="1" indent="-342900">
              <a:buFont typeface="Arial" panose="020B0604020202020204" pitchFamily="34" charset="0"/>
              <a:buChar char="•"/>
            </a:pPr>
            <a:r>
              <a:rPr lang="zh-TW" altLang="en-US" sz="2000" b="0" dirty="0">
                <a:effectLst/>
              </a:rPr>
              <a:t>可訓練：以往 </a:t>
            </a:r>
            <a:r>
              <a:rPr lang="en-US" altLang="zh-TW" sz="2000" b="0" dirty="0">
                <a:effectLst/>
              </a:rPr>
              <a:t>RNN </a:t>
            </a:r>
            <a:r>
              <a:rPr lang="zh-TW" altLang="en-US" sz="2000" b="0" dirty="0">
                <a:effectLst/>
              </a:rPr>
              <a:t>都不好訓練，但是如果可以換成 </a:t>
            </a:r>
            <a:r>
              <a:rPr lang="en-US" altLang="zh-TW" sz="2000" b="0" dirty="0">
                <a:effectLst/>
              </a:rPr>
              <a:t>feed-forward network </a:t>
            </a:r>
            <a:r>
              <a:rPr lang="zh-TW" altLang="en-US" sz="2000" b="0" dirty="0">
                <a:effectLst/>
              </a:rPr>
              <a:t>就會比較容易訓練起來</a:t>
            </a:r>
          </a:p>
          <a:p>
            <a:pPr marL="344488" lvl="1" indent="-342900">
              <a:buFont typeface="Arial" panose="020B0604020202020204" pitchFamily="34" charset="0"/>
              <a:buChar char="•"/>
            </a:pPr>
            <a:r>
              <a:rPr lang="zh-TW" altLang="en-US" sz="2000" b="0" dirty="0">
                <a:effectLst/>
              </a:rPr>
              <a:t>推論速度：在速度上更快</a:t>
            </a:r>
            <a:endParaRPr lang="en-US" altLang="zh-TW" sz="2000" b="0" dirty="0">
              <a:effectLst/>
            </a:endParaRPr>
          </a:p>
          <a:p>
            <a:pPr marL="344488" lvl="1" indent="-342900">
              <a:buFont typeface="Arial" panose="020B0604020202020204" pitchFamily="34" charset="0"/>
              <a:buChar char="•"/>
            </a:pPr>
            <a:endParaRPr lang="zh-TW" altLang="en-US" sz="2000" b="0" dirty="0">
              <a:effectLst/>
            </a:endParaRPr>
          </a:p>
          <a:p>
            <a:r>
              <a:rPr lang="zh-TW" altLang="en-US" sz="2000" b="0" dirty="0">
                <a:effectLst/>
              </a:rPr>
              <a:t>近年來非常多的模型都採用了 </a:t>
            </a:r>
            <a:r>
              <a:rPr lang="en-US" altLang="zh-TW" sz="2000" b="0" dirty="0">
                <a:effectLst/>
              </a:rPr>
              <a:t>auto-regressive </a:t>
            </a:r>
            <a:r>
              <a:rPr lang="zh-TW" altLang="en-US" sz="2000" b="0" dirty="0">
                <a:effectLst/>
              </a:rPr>
              <a:t>的架構，從前面提到的 </a:t>
            </a:r>
            <a:r>
              <a:rPr lang="en-US" altLang="zh-TW" sz="2000" b="0" dirty="0">
                <a:effectLst/>
              </a:rPr>
              <a:t>Transformer</a:t>
            </a:r>
            <a:r>
              <a:rPr lang="zh-TW" altLang="en-US" sz="2000" b="0" dirty="0">
                <a:effectLst/>
              </a:rPr>
              <a:t>，到新版的 </a:t>
            </a:r>
            <a:r>
              <a:rPr lang="en-US" altLang="zh-TW" sz="2000" b="0" dirty="0">
                <a:effectLst/>
              </a:rPr>
              <a:t>Google </a:t>
            </a:r>
            <a:r>
              <a:rPr lang="zh-TW" altLang="en-US" sz="2000" b="0" dirty="0">
                <a:effectLst/>
              </a:rPr>
              <a:t>小姐 </a:t>
            </a:r>
            <a:r>
              <a:rPr lang="en-US" altLang="zh-TW" sz="2000" b="0" dirty="0">
                <a:effectLst/>
              </a:rPr>
              <a:t>- </a:t>
            </a:r>
            <a:r>
              <a:rPr lang="en-US" altLang="zh-TW" sz="2000" b="0" dirty="0" err="1">
                <a:effectLst/>
              </a:rPr>
              <a:t>WaveNet</a:t>
            </a:r>
            <a:r>
              <a:rPr lang="en-US" altLang="zh-TW" sz="2000" b="0" dirty="0">
                <a:effectLst/>
              </a:rPr>
              <a:t> </a:t>
            </a:r>
            <a:r>
              <a:rPr lang="zh-TW" altLang="en-US" sz="2000" b="0" dirty="0">
                <a:effectLst/>
              </a:rPr>
              <a:t>都用了這樣的架構。</a:t>
            </a:r>
          </a:p>
          <a:p>
            <a:endParaRPr lang="zh-TW" altLang="en-US" dirty="0"/>
          </a:p>
        </p:txBody>
      </p:sp>
    </p:spTree>
    <p:extLst>
      <p:ext uri="{BB962C8B-B14F-4D97-AF65-F5344CB8AC3E}">
        <p14:creationId xmlns:p14="http://schemas.microsoft.com/office/powerpoint/2010/main" val="112501940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LSTM</a:t>
            </a:r>
            <a:r>
              <a:rPr lang="zh-TW" altLang="en-US" b="0" dirty="0"/>
              <a:t>用來生成</a:t>
            </a:r>
            <a:endParaRPr lang="zh-TW" altLang="en-US" dirty="0"/>
          </a:p>
        </p:txBody>
      </p:sp>
      <p:sp>
        <p:nvSpPr>
          <p:cNvPr id="3" name="內容版面配置區 2"/>
          <p:cNvSpPr>
            <a:spLocks noGrp="1"/>
          </p:cNvSpPr>
          <p:nvPr>
            <p:ph idx="1"/>
          </p:nvPr>
        </p:nvSpPr>
        <p:spPr/>
        <p:txBody>
          <a:bodyPr/>
          <a:lstStyle/>
          <a:p>
            <a:r>
              <a:rPr lang="zh-TW" altLang="en-US" sz="1800" b="0" dirty="0">
                <a:effectLst/>
              </a:rPr>
              <a:t>當 </a:t>
            </a:r>
            <a:r>
              <a:rPr lang="en-US" altLang="zh-TW" sz="1800" b="0" dirty="0">
                <a:effectLst/>
              </a:rPr>
              <a:t>RNN </a:t>
            </a:r>
            <a:r>
              <a:rPr lang="zh-TW" altLang="en-US" sz="1800" b="0" dirty="0">
                <a:effectLst/>
              </a:rPr>
              <a:t>首次被引入時，循環層非常簡單且包含僅由 </a:t>
            </a:r>
            <a:r>
              <a:rPr lang="en-US" altLang="zh-TW" sz="1800" b="0" dirty="0" err="1">
                <a:effectLst/>
              </a:rPr>
              <a:t>tanh</a:t>
            </a:r>
            <a:r>
              <a:rPr lang="en-US" altLang="zh-TW" sz="1800" b="0" dirty="0">
                <a:effectLst/>
              </a:rPr>
              <a:t> </a:t>
            </a:r>
            <a:r>
              <a:rPr lang="zh-TW" altLang="en-US" sz="1800" b="0" dirty="0">
                <a:effectLst/>
              </a:rPr>
              <a:t>運算子確保訊息在時間步之間傳遞縮放範圍在 </a:t>
            </a:r>
            <a:r>
              <a:rPr lang="en-US" altLang="zh-TW" sz="1800" b="0" dirty="0">
                <a:effectLst/>
              </a:rPr>
              <a:t>–1 </a:t>
            </a:r>
            <a:r>
              <a:rPr lang="zh-TW" altLang="en-US" sz="1800" b="0" dirty="0">
                <a:effectLst/>
              </a:rPr>
              <a:t>和 </a:t>
            </a:r>
            <a:r>
              <a:rPr lang="en-US" altLang="zh-TW" sz="1800" b="0" dirty="0">
                <a:effectLst/>
              </a:rPr>
              <a:t>1 </a:t>
            </a:r>
            <a:r>
              <a:rPr lang="zh-TW" altLang="en-US" sz="1800" b="0" dirty="0">
                <a:effectLst/>
              </a:rPr>
              <a:t>之間。</a:t>
            </a:r>
            <a:endParaRPr lang="en-US" altLang="zh-TW" sz="1800" b="0" dirty="0">
              <a:effectLst/>
            </a:endParaRPr>
          </a:p>
          <a:p>
            <a:r>
              <a:rPr lang="zh-TW" altLang="en-US" sz="1800" b="0" dirty="0">
                <a:effectLst/>
              </a:rPr>
              <a:t>然而，這種方法被證明有以下問題：</a:t>
            </a:r>
            <a:r>
              <a:rPr lang="zh-TW" altLang="en-US" sz="1800" b="0" dirty="0">
                <a:solidFill>
                  <a:schemeClr val="tx1"/>
                </a:solidFill>
                <a:effectLst/>
              </a:rPr>
              <a:t>梯度消失問題並且不能很好地擴展到長資料序列。</a:t>
            </a:r>
            <a:endParaRPr lang="en-US" altLang="zh-TW" sz="1800" b="0" dirty="0">
              <a:solidFill>
                <a:schemeClr val="tx1"/>
              </a:solidFill>
              <a:effectLst/>
            </a:endParaRPr>
          </a:p>
          <a:p>
            <a:endParaRPr lang="zh-TW" altLang="en-US" sz="1800" b="0" dirty="0">
              <a:effectLst/>
            </a:endParaRPr>
          </a:p>
          <a:p>
            <a:r>
              <a:rPr lang="en-US" altLang="zh-TW" sz="1800" b="0" dirty="0">
                <a:effectLst/>
              </a:rPr>
              <a:t>LSTM </a:t>
            </a:r>
            <a:r>
              <a:rPr lang="zh-TW" altLang="en-US" sz="1800" b="0" dirty="0">
                <a:effectLst/>
              </a:rPr>
              <a:t>單元於 </a:t>
            </a:r>
            <a:r>
              <a:rPr lang="en-US" altLang="zh-TW" sz="1800" b="0" dirty="0">
                <a:effectLst/>
              </a:rPr>
              <a:t>1997 </a:t>
            </a:r>
            <a:r>
              <a:rPr lang="zh-TW" altLang="en-US" sz="1800" b="0" dirty="0">
                <a:effectLst/>
              </a:rPr>
              <a:t>年在 </a:t>
            </a:r>
            <a:r>
              <a:rPr lang="en-US" altLang="zh-TW" sz="1800" b="0" dirty="0">
                <a:effectLst/>
              </a:rPr>
              <a:t>Sepp </a:t>
            </a:r>
            <a:r>
              <a:rPr lang="en-US" altLang="zh-TW" sz="1800" b="0" dirty="0" err="1">
                <a:effectLst/>
              </a:rPr>
              <a:t>Hochreiter</a:t>
            </a:r>
            <a:r>
              <a:rPr lang="en-US" altLang="zh-TW" sz="1800" b="0" dirty="0">
                <a:effectLst/>
              </a:rPr>
              <a:t> </a:t>
            </a:r>
            <a:r>
              <a:rPr lang="zh-TW" altLang="en-US" sz="1800" b="0" dirty="0">
                <a:effectLst/>
              </a:rPr>
              <a:t>和 </a:t>
            </a:r>
            <a:r>
              <a:rPr lang="en-US" altLang="zh-TW" sz="1800" b="0" dirty="0">
                <a:effectLst/>
              </a:rPr>
              <a:t>Jürgen </a:t>
            </a:r>
            <a:r>
              <a:rPr lang="zh-TW" altLang="en-US" sz="1800" b="0" dirty="0">
                <a:effectLst/>
              </a:rPr>
              <a:t>的一篇論文中首次引入</a:t>
            </a:r>
          </a:p>
          <a:p>
            <a:r>
              <a:rPr lang="en-US" altLang="zh-TW" sz="1800" b="0" dirty="0">
                <a:effectLst/>
              </a:rPr>
              <a:t>Schmidhuber.1 </a:t>
            </a:r>
            <a:r>
              <a:rPr lang="zh-TW" altLang="en-US" sz="1800" b="0" dirty="0">
                <a:effectLst/>
              </a:rPr>
              <a:t>在論文中，作者描述了 </a:t>
            </a:r>
            <a:r>
              <a:rPr lang="en-US" altLang="zh-TW" sz="1800" b="0" dirty="0">
                <a:effectLst/>
              </a:rPr>
              <a:t>LSTM </a:t>
            </a:r>
            <a:r>
              <a:rPr lang="zh-TW" altLang="en-US" sz="1800" b="0" dirty="0">
                <a:effectLst/>
              </a:rPr>
              <a:t>如何不受普通 </a:t>
            </a:r>
            <a:r>
              <a:rPr lang="en-US" altLang="zh-TW" sz="1800" b="0" dirty="0">
                <a:effectLst/>
              </a:rPr>
              <a:t>RNN </a:t>
            </a:r>
            <a:r>
              <a:rPr lang="zh-TW" altLang="en-US" sz="1800" b="0" dirty="0">
                <a:effectLst/>
              </a:rPr>
              <a:t>遇到的梯度消失問題相同，可以進行訓練長達數百個時間步長的序列。 從那時起，</a:t>
            </a:r>
            <a:r>
              <a:rPr lang="en-US" altLang="zh-TW" sz="1800" b="0" dirty="0">
                <a:effectLst/>
              </a:rPr>
              <a:t>LSTM </a:t>
            </a:r>
            <a:r>
              <a:rPr lang="zh-TW" altLang="en-US" sz="1800" b="0" dirty="0">
                <a:effectLst/>
              </a:rPr>
              <a:t>架構就已經進行了調整和改進，以及門控循環單元等變體 。現在已被廣泛使用，並可作為 </a:t>
            </a:r>
            <a:r>
              <a:rPr lang="en-US" altLang="zh-TW" sz="1800" b="0" dirty="0" err="1">
                <a:effectLst/>
              </a:rPr>
              <a:t>Keras</a:t>
            </a:r>
            <a:r>
              <a:rPr lang="en-US" altLang="zh-TW" sz="1800" b="0" dirty="0">
                <a:effectLst/>
              </a:rPr>
              <a:t> </a:t>
            </a:r>
            <a:r>
              <a:rPr lang="zh-TW" altLang="en-US" sz="1800" b="0" dirty="0">
                <a:effectLst/>
              </a:rPr>
              <a:t>中的層使用。</a:t>
            </a:r>
            <a:endParaRPr lang="en-US" altLang="zh-TW" sz="1800" b="0" dirty="0">
              <a:effectLst/>
            </a:endParaRPr>
          </a:p>
          <a:p>
            <a:endParaRPr lang="zh-TW" altLang="en-US" sz="1800" b="0" dirty="0">
              <a:effectLst/>
            </a:endParaRPr>
          </a:p>
          <a:p>
            <a:r>
              <a:rPr lang="en-US" altLang="zh-TW" sz="1800" b="0" dirty="0">
                <a:effectLst/>
              </a:rPr>
              <a:t>LSTM </a:t>
            </a:r>
            <a:r>
              <a:rPr lang="zh-TW" altLang="en-US" sz="1800" b="0" dirty="0">
                <a:effectLst/>
              </a:rPr>
              <a:t>已應用於涉及序列資料的廣泛問題，包括時間序列預測、情緒分析和音訊分類。 在此我們將使用 </a:t>
            </a:r>
            <a:r>
              <a:rPr lang="en-US" altLang="zh-TW" sz="1800" b="0" dirty="0">
                <a:effectLst/>
              </a:rPr>
              <a:t>LSTM </a:t>
            </a:r>
            <a:r>
              <a:rPr lang="zh-TW" altLang="en-US" sz="1800" b="0" dirty="0">
                <a:effectLst/>
              </a:rPr>
              <a:t>來應對文本</a:t>
            </a:r>
            <a:r>
              <a:rPr lang="zh-TW" altLang="en-US" sz="1800" dirty="0">
                <a:solidFill>
                  <a:srgbClr val="FF0000"/>
                </a:solidFill>
                <a:effectLst/>
              </a:rPr>
              <a:t>產生</a:t>
            </a:r>
            <a:r>
              <a:rPr lang="zh-TW" altLang="en-US" sz="1800" b="0" dirty="0">
                <a:effectLst/>
              </a:rPr>
              <a:t>的挑戰。</a:t>
            </a:r>
          </a:p>
        </p:txBody>
      </p:sp>
    </p:spTree>
    <p:extLst>
      <p:ext uri="{BB962C8B-B14F-4D97-AF65-F5344CB8AC3E}">
        <p14:creationId xmlns:p14="http://schemas.microsoft.com/office/powerpoint/2010/main" val="218816824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161294" y="332656"/>
            <a:ext cx="7472411" cy="4324831"/>
          </a:xfrm>
          <a:prstGeom prst="rect">
            <a:avLst/>
          </a:prstGeom>
        </p:spPr>
      </p:pic>
      <p:pic>
        <p:nvPicPr>
          <p:cNvPr id="5" name="圖片 4"/>
          <p:cNvPicPr>
            <a:picLocks noChangeAspect="1"/>
          </p:cNvPicPr>
          <p:nvPr/>
        </p:nvPicPr>
        <p:blipFill>
          <a:blip r:embed="rId3"/>
          <a:stretch>
            <a:fillRect/>
          </a:stretch>
        </p:blipFill>
        <p:spPr>
          <a:xfrm>
            <a:off x="6306673" y="4221088"/>
            <a:ext cx="2690251" cy="2492896"/>
          </a:xfrm>
          <a:prstGeom prst="rect">
            <a:avLst/>
          </a:prstGeom>
        </p:spPr>
      </p:pic>
    </p:spTree>
    <p:extLst>
      <p:ext uri="{BB962C8B-B14F-4D97-AF65-F5344CB8AC3E}">
        <p14:creationId xmlns:p14="http://schemas.microsoft.com/office/powerpoint/2010/main" val="368105102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627784" y="188640"/>
            <a:ext cx="6267259" cy="6482057"/>
          </a:xfrm>
          <a:prstGeom prst="rect">
            <a:avLst/>
          </a:prstGeom>
        </p:spPr>
      </p:pic>
      <p:sp>
        <p:nvSpPr>
          <p:cNvPr id="5" name="矩形 4"/>
          <p:cNvSpPr/>
          <p:nvPr/>
        </p:nvSpPr>
        <p:spPr>
          <a:xfrm>
            <a:off x="107504" y="116632"/>
            <a:ext cx="3096344" cy="646331"/>
          </a:xfrm>
          <a:prstGeom prst="rect">
            <a:avLst/>
          </a:prstGeom>
        </p:spPr>
        <p:txBody>
          <a:bodyPr wrap="square">
            <a:spAutoFit/>
          </a:bodyPr>
          <a:lstStyle/>
          <a:p>
            <a:r>
              <a:rPr lang="en-US" altLang="zh-TW" sz="1800" dirty="0"/>
              <a:t>How a single sequence flows through a recurrent layer??</a:t>
            </a:r>
            <a:endParaRPr lang="zh-TW" altLang="en-US" sz="1800" dirty="0"/>
          </a:p>
        </p:txBody>
      </p:sp>
    </p:spTree>
    <p:extLst>
      <p:ext uri="{BB962C8B-B14F-4D97-AF65-F5344CB8AC3E}">
        <p14:creationId xmlns:p14="http://schemas.microsoft.com/office/powerpoint/2010/main" val="363826519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b="0" dirty="0"/>
              <a:t>Recurrent</a:t>
            </a:r>
            <a:r>
              <a:rPr lang="en-US" altLang="zh-TW" b="0" dirty="0"/>
              <a:t> Neural Network (RNN) Extensions</a:t>
            </a:r>
            <a:endParaRPr lang="zh-TW" altLang="en-US" dirty="0"/>
          </a:p>
        </p:txBody>
      </p:sp>
      <p:sp>
        <p:nvSpPr>
          <p:cNvPr id="3" name="內容版面配置區 2"/>
          <p:cNvSpPr>
            <a:spLocks noGrp="1"/>
          </p:cNvSpPr>
          <p:nvPr>
            <p:ph idx="1"/>
          </p:nvPr>
        </p:nvSpPr>
        <p:spPr/>
        <p:txBody>
          <a:bodyPr/>
          <a:lstStyle/>
          <a:p>
            <a:r>
              <a:rPr lang="en-US" altLang="zh-TW" sz="1800" b="0" i="1" dirty="0"/>
              <a:t>Diagram of a multilayer RNN: </a:t>
            </a:r>
            <a:r>
              <a:rPr lang="en-US" altLang="zh-TW" sz="1800" b="0" i="1" dirty="0" err="1"/>
              <a:t>gt</a:t>
            </a:r>
            <a:r>
              <a:rPr lang="en-US" altLang="zh-TW" sz="1800" b="0" i="1" dirty="0"/>
              <a:t> denotes hidden states of the first layer and </a:t>
            </a:r>
            <a:r>
              <a:rPr lang="en-US" altLang="zh-TW" sz="1800" b="0" i="1" dirty="0" err="1"/>
              <a:t>ht</a:t>
            </a:r>
            <a:r>
              <a:rPr lang="en-US" altLang="zh-TW" sz="1800" b="0" i="1" dirty="0"/>
              <a:t> denotes hidden states of the second layer</a:t>
            </a:r>
            <a:endParaRPr lang="zh-TW" altLang="en-US" sz="1800" dirty="0"/>
          </a:p>
        </p:txBody>
      </p:sp>
      <p:pic>
        <p:nvPicPr>
          <p:cNvPr id="4" name="圖片 3"/>
          <p:cNvPicPr>
            <a:picLocks noChangeAspect="1"/>
          </p:cNvPicPr>
          <p:nvPr/>
        </p:nvPicPr>
        <p:blipFill>
          <a:blip r:embed="rId2"/>
          <a:stretch>
            <a:fillRect/>
          </a:stretch>
        </p:blipFill>
        <p:spPr>
          <a:xfrm rot="5400000">
            <a:off x="2770400" y="-105074"/>
            <a:ext cx="3240361" cy="7558041"/>
          </a:xfrm>
          <a:prstGeom prst="rect">
            <a:avLst/>
          </a:prstGeom>
        </p:spPr>
      </p:pic>
    </p:spTree>
    <p:extLst>
      <p:ext uri="{BB962C8B-B14F-4D97-AF65-F5344CB8AC3E}">
        <p14:creationId xmlns:p14="http://schemas.microsoft.com/office/powerpoint/2010/main" val="419920585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65459"/>
            <a:ext cx="8264525" cy="720725"/>
          </a:xfrm>
        </p:spPr>
        <p:txBody>
          <a:bodyPr/>
          <a:lstStyle/>
          <a:p>
            <a:r>
              <a:rPr lang="en-US" altLang="zh-TW" b="0" i="1" dirty="0"/>
              <a:t>A single GRU cell</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827584" y="908720"/>
            <a:ext cx="7453679" cy="5820322"/>
          </a:xfrm>
          <a:prstGeom prst="rect">
            <a:avLst/>
          </a:prstGeom>
        </p:spPr>
      </p:pic>
    </p:spTree>
    <p:extLst>
      <p:ext uri="{BB962C8B-B14F-4D97-AF65-F5344CB8AC3E}">
        <p14:creationId xmlns:p14="http://schemas.microsoft.com/office/powerpoint/2010/main" val="177290760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b="0" dirty="0"/>
              <a:t> Generative Modeling Techniques </a:t>
            </a:r>
            <a:endParaRPr lang="zh-TW" altLang="en-US" dirty="0"/>
          </a:p>
        </p:txBody>
      </p:sp>
      <p:sp>
        <p:nvSpPr>
          <p:cNvPr id="6" name="內容版面配置區 5"/>
          <p:cNvSpPr>
            <a:spLocks noGrp="1"/>
          </p:cNvSpPr>
          <p:nvPr>
            <p:ph idx="1"/>
          </p:nvPr>
        </p:nvSpPr>
        <p:spPr/>
        <p:txBody>
          <a:bodyPr/>
          <a:lstStyle/>
          <a:p>
            <a:r>
              <a:rPr lang="zh-TW" altLang="en-US" sz="1800" dirty="0"/>
              <a:t>現有的生成建模技術根據它們如何表示機率分佈，很大程度上可以分為兩類。</a:t>
            </a:r>
          </a:p>
          <a:p>
            <a:pPr marL="342900" indent="-342900">
              <a:buFont typeface="+mj-lt"/>
              <a:buAutoNum type="arabicPeriod"/>
            </a:pPr>
            <a:r>
              <a:rPr lang="zh-TW" altLang="en-US" sz="1800" dirty="0">
                <a:solidFill>
                  <a:srgbClr val="C00000"/>
                </a:solidFill>
              </a:rPr>
              <a:t>基於似然的模型</a:t>
            </a:r>
            <a:r>
              <a:rPr lang="en-US" altLang="zh-TW" sz="1800" dirty="0">
                <a:solidFill>
                  <a:srgbClr val="C00000"/>
                </a:solidFill>
              </a:rPr>
              <a:t>(likelihood-based models / explicit density)</a:t>
            </a:r>
            <a:r>
              <a:rPr lang="zh-TW" altLang="en-US" sz="1800" dirty="0"/>
              <a:t>，透過（近似）最大似然直接學習分佈的機率密度（或質量）函數。典型的基於可能性的模型包括自迴歸模型</a:t>
            </a:r>
            <a:r>
              <a:rPr lang="en-US" altLang="zh-TW" sz="1800" dirty="0"/>
              <a:t>(ARM)</a:t>
            </a:r>
            <a:r>
              <a:rPr lang="zh-TW" altLang="en-US" sz="1800" dirty="0"/>
              <a:t>，標準化流動模型</a:t>
            </a:r>
            <a:r>
              <a:rPr lang="en-US" altLang="zh-TW" sz="1800" dirty="0"/>
              <a:t>(NFM)</a:t>
            </a:r>
            <a:r>
              <a:rPr lang="zh-TW" altLang="en-US" sz="1800" dirty="0"/>
              <a:t>，基於能量的模型（</a:t>
            </a:r>
            <a:r>
              <a:rPr lang="en-US" altLang="zh-TW" sz="1800" dirty="0"/>
              <a:t>EBM</a:t>
            </a:r>
            <a:r>
              <a:rPr lang="zh-TW" altLang="en-US" sz="1800" dirty="0"/>
              <a:t>）和變分自動編碼器 </a:t>
            </a:r>
            <a:r>
              <a:rPr lang="en-US" altLang="zh-TW" sz="1800" dirty="0"/>
              <a:t>(VAE)</a:t>
            </a:r>
            <a:r>
              <a:rPr lang="zh-TW" altLang="en-US" sz="1800" dirty="0"/>
              <a:t>。</a:t>
            </a:r>
          </a:p>
          <a:p>
            <a:pPr marL="342900" indent="-342900">
              <a:buFont typeface="+mj-lt"/>
              <a:buAutoNum type="arabicPeriod"/>
            </a:pPr>
            <a:r>
              <a:rPr lang="zh-TW" altLang="en-US" sz="1800" dirty="0">
                <a:solidFill>
                  <a:srgbClr val="C00000"/>
                </a:solidFill>
              </a:rPr>
              <a:t>隱式生成模型</a:t>
            </a:r>
            <a:r>
              <a:rPr lang="en-US" altLang="zh-TW" sz="1800" dirty="0">
                <a:solidFill>
                  <a:srgbClr val="C00000"/>
                </a:solidFill>
              </a:rPr>
              <a:t>(implicit generative models/ implicit density)</a:t>
            </a:r>
            <a:r>
              <a:rPr lang="zh-TW" altLang="en-US" sz="1800" dirty="0"/>
              <a:t>，其中機率分佈由其採樣過程的模型隱式表示。最突出的例子是生成對抗網路（</a:t>
            </a:r>
            <a:r>
              <a:rPr lang="en-US" altLang="zh-TW" sz="1800" dirty="0"/>
              <a:t>GAN</a:t>
            </a:r>
            <a:r>
              <a:rPr lang="zh-TW" altLang="en-US" sz="1800" dirty="0"/>
              <a:t>），其中透過使用神經網路變換隨機高斯向量來合成資料分佈中的新樣本。</a:t>
            </a:r>
          </a:p>
          <a:p>
            <a:endParaRPr lang="zh-TW" altLang="en-US" sz="1800" dirty="0"/>
          </a:p>
        </p:txBody>
      </p:sp>
      <p:pic>
        <p:nvPicPr>
          <p:cNvPr id="7" name="圖片 6"/>
          <p:cNvPicPr>
            <a:picLocks noChangeAspect="1"/>
          </p:cNvPicPr>
          <p:nvPr/>
        </p:nvPicPr>
        <p:blipFill>
          <a:blip r:embed="rId2"/>
          <a:stretch>
            <a:fillRect/>
          </a:stretch>
        </p:blipFill>
        <p:spPr>
          <a:xfrm>
            <a:off x="323528" y="3501008"/>
            <a:ext cx="8422925" cy="2621087"/>
          </a:xfrm>
          <a:prstGeom prst="rect">
            <a:avLst/>
          </a:prstGeom>
        </p:spPr>
      </p:pic>
      <p:sp>
        <p:nvSpPr>
          <p:cNvPr id="8" name="矩形 7"/>
          <p:cNvSpPr/>
          <p:nvPr/>
        </p:nvSpPr>
        <p:spPr>
          <a:xfrm>
            <a:off x="323528" y="6142892"/>
            <a:ext cx="8496944" cy="430887"/>
          </a:xfrm>
          <a:prstGeom prst="rect">
            <a:avLst/>
          </a:prstGeom>
        </p:spPr>
        <p:txBody>
          <a:bodyPr wrap="square">
            <a:spAutoFit/>
          </a:bodyPr>
          <a:lstStyle/>
          <a:p>
            <a:r>
              <a:rPr lang="en-US" altLang="zh-TW" sz="1100" dirty="0"/>
              <a:t>Bayesian networks, Markov random fields (MRF), autoregressive models, and normalizing flow models are all examples of likelihood-based models. All these models represent the probability density or mass function of a distribution.</a:t>
            </a:r>
            <a:endParaRPr lang="zh-TW" altLang="en-US" sz="1100" dirty="0"/>
          </a:p>
        </p:txBody>
      </p:sp>
      <p:sp>
        <p:nvSpPr>
          <p:cNvPr id="9" name="矩形 8"/>
          <p:cNvSpPr/>
          <p:nvPr/>
        </p:nvSpPr>
        <p:spPr>
          <a:xfrm>
            <a:off x="6154458" y="6573779"/>
            <a:ext cx="2790056" cy="261610"/>
          </a:xfrm>
          <a:prstGeom prst="rect">
            <a:avLst/>
          </a:prstGeom>
        </p:spPr>
        <p:txBody>
          <a:bodyPr wrap="square">
            <a:spAutoFit/>
          </a:bodyPr>
          <a:lstStyle/>
          <a:p>
            <a:r>
              <a:rPr lang="en-US" altLang="zh-TW" sz="1100" dirty="0"/>
              <a:t>REF: https://yang-song.net/blog/2021/score/</a:t>
            </a:r>
            <a:endParaRPr lang="zh-TW" altLang="en-US" sz="1100" dirty="0"/>
          </a:p>
        </p:txBody>
      </p:sp>
    </p:spTree>
    <p:extLst>
      <p:ext uri="{BB962C8B-B14F-4D97-AF65-F5344CB8AC3E}">
        <p14:creationId xmlns:p14="http://schemas.microsoft.com/office/powerpoint/2010/main" val="130105974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130187" y="1052736"/>
            <a:ext cx="8980050" cy="4608512"/>
          </a:xfrm>
          <a:prstGeom prst="rect">
            <a:avLst/>
          </a:prstGeom>
        </p:spPr>
      </p:pic>
      <p:sp>
        <p:nvSpPr>
          <p:cNvPr id="7" name="文字方塊 6"/>
          <p:cNvSpPr txBox="1"/>
          <p:nvPr/>
        </p:nvSpPr>
        <p:spPr>
          <a:xfrm>
            <a:off x="251520" y="188640"/>
            <a:ext cx="8424936" cy="1077218"/>
          </a:xfrm>
          <a:prstGeom prst="rect">
            <a:avLst/>
          </a:prstGeom>
          <a:noFill/>
        </p:spPr>
        <p:txBody>
          <a:bodyPr wrap="square" rtlCol="0">
            <a:spAutoFit/>
          </a:bodyPr>
          <a:lstStyle/>
          <a:p>
            <a:r>
              <a:rPr lang="en-US" altLang="zh-TW" sz="1600" dirty="0" err="1">
                <a:solidFill>
                  <a:srgbClr val="FF0000"/>
                </a:solidFill>
                <a:latin typeface="微軟正黑體" panose="020B0604030504040204" pitchFamily="34" charset="-120"/>
                <a:ea typeface="微軟正黑體" panose="020B0604030504040204" pitchFamily="34" charset="-120"/>
              </a:rPr>
              <a:t>PixelCNN</a:t>
            </a:r>
            <a:r>
              <a:rPr lang="en-US" altLang="zh-TW" sz="1600" dirty="0">
                <a:solidFill>
                  <a:srgbClr val="FF0000"/>
                </a:solidFill>
                <a:latin typeface="微軟正黑體" panose="020B0604030504040204" pitchFamily="34" charset="-120"/>
                <a:ea typeface="微軟正黑體" panose="020B0604030504040204" pitchFamily="34" charset="-120"/>
              </a:rPr>
              <a:t> :</a:t>
            </a:r>
          </a:p>
          <a:p>
            <a:r>
              <a:rPr lang="en-US" altLang="zh-TW" sz="1600" dirty="0">
                <a:latin typeface="微軟正黑體" panose="020B0604030504040204" pitchFamily="34" charset="-120"/>
                <a:ea typeface="微軟正黑體" panose="020B0604030504040204" pitchFamily="34" charset="-120"/>
              </a:rPr>
              <a:t>VAE</a:t>
            </a:r>
            <a:r>
              <a:rPr lang="zh-TW" altLang="en-US" sz="1600" dirty="0">
                <a:latin typeface="微軟正黑體" panose="020B0604030504040204" pitchFamily="34" charset="-120"/>
                <a:ea typeface="微軟正黑體" panose="020B0604030504040204" pitchFamily="34" charset="-120"/>
              </a:rPr>
              <a:t>和</a:t>
            </a:r>
            <a:r>
              <a:rPr lang="en-US" altLang="zh-TW" sz="1600" dirty="0" err="1">
                <a:latin typeface="微軟正黑體" panose="020B0604030504040204" pitchFamily="34" charset="-120"/>
                <a:ea typeface="微軟正黑體" panose="020B0604030504040204" pitchFamily="34" charset="-120"/>
              </a:rPr>
              <a:t>PixelCNN</a:t>
            </a:r>
            <a:r>
              <a:rPr lang="zh-TW" altLang="en-US" sz="1600" dirty="0">
                <a:latin typeface="微軟正黑體" panose="020B0604030504040204" pitchFamily="34" charset="-120"/>
                <a:ea typeface="微軟正黑體" panose="020B0604030504040204" pitchFamily="34" charset="-120"/>
              </a:rPr>
              <a:t>都屬於對機率密度明確建模的生成模型，但是</a:t>
            </a:r>
            <a:r>
              <a:rPr lang="en-US" altLang="zh-TW" sz="1600" dirty="0">
                <a:latin typeface="微軟正黑體" panose="020B0604030504040204" pitchFamily="34" charset="-120"/>
                <a:ea typeface="微軟正黑體" panose="020B0604030504040204" pitchFamily="34" charset="-120"/>
              </a:rPr>
              <a:t>VAE</a:t>
            </a:r>
            <a:r>
              <a:rPr lang="zh-TW" altLang="en-US" sz="1600" dirty="0">
                <a:latin typeface="微軟正黑體" panose="020B0604030504040204" pitchFamily="34" charset="-120"/>
                <a:ea typeface="微軟正黑體" panose="020B0604030504040204" pitchFamily="34" charset="-120"/>
              </a:rPr>
              <a:t>需要引入隱變量來估計機率密度，而</a:t>
            </a:r>
            <a:r>
              <a:rPr lang="en-US" altLang="zh-TW" sz="1600" dirty="0" err="1">
                <a:latin typeface="微軟正黑體" panose="020B0604030504040204" pitchFamily="34" charset="-120"/>
                <a:ea typeface="微軟正黑體" panose="020B0604030504040204" pitchFamily="34" charset="-120"/>
              </a:rPr>
              <a:t>PixelCNN</a:t>
            </a:r>
            <a:r>
              <a:rPr lang="zh-TW" altLang="en-US" sz="1600" dirty="0">
                <a:latin typeface="微軟正黑體" panose="020B0604030504040204" pitchFamily="34" charset="-120"/>
                <a:ea typeface="微軟正黑體" panose="020B0604030504040204" pitchFamily="34" charset="-120"/>
              </a:rPr>
              <a:t>是透過鍊式法則將機率密度轉成一系列條件機率之積，然後透過網路</a:t>
            </a:r>
            <a:r>
              <a:rPr lang="zh-TW" altLang="en-US" sz="1600" b="1" dirty="0">
                <a:latin typeface="微軟正黑體" panose="020B0604030504040204" pitchFamily="34" charset="-120"/>
                <a:ea typeface="微軟正黑體" panose="020B0604030504040204" pitchFamily="34" charset="-120"/>
              </a:rPr>
              <a:t>來估計這些條件分佈</a:t>
            </a:r>
            <a:r>
              <a:rPr lang="zh-TW" altLang="en-US" sz="1600" dirty="0">
                <a:latin typeface="微軟正黑體" panose="020B0604030504040204" pitchFamily="34" charset="-120"/>
                <a:ea typeface="微軟正黑體" panose="020B0604030504040204" pitchFamily="34" charset="-120"/>
              </a:rPr>
              <a:t>。</a:t>
            </a:r>
          </a:p>
        </p:txBody>
      </p:sp>
      <p:sp>
        <p:nvSpPr>
          <p:cNvPr id="2" name="文字方塊 1"/>
          <p:cNvSpPr txBox="1"/>
          <p:nvPr/>
        </p:nvSpPr>
        <p:spPr>
          <a:xfrm>
            <a:off x="1259632" y="4293096"/>
            <a:ext cx="1762021" cy="200055"/>
          </a:xfrm>
          <a:prstGeom prst="rect">
            <a:avLst/>
          </a:prstGeom>
          <a:noFill/>
        </p:spPr>
        <p:txBody>
          <a:bodyPr wrap="none" rtlCol="0">
            <a:spAutoFit/>
          </a:bodyPr>
          <a:lstStyle/>
          <a:p>
            <a:r>
              <a:rPr lang="en-US" altLang="zh-TW" sz="700" dirty="0"/>
              <a:t> Neural Autoregressive Density Estimation </a:t>
            </a:r>
            <a:endParaRPr lang="zh-TW" altLang="en-US" sz="700" dirty="0"/>
          </a:p>
        </p:txBody>
      </p:sp>
      <p:sp>
        <p:nvSpPr>
          <p:cNvPr id="3" name="文字方塊 2"/>
          <p:cNvSpPr txBox="1"/>
          <p:nvPr/>
        </p:nvSpPr>
        <p:spPr>
          <a:xfrm>
            <a:off x="1259632" y="4493151"/>
            <a:ext cx="1960793" cy="200055"/>
          </a:xfrm>
          <a:prstGeom prst="rect">
            <a:avLst/>
          </a:prstGeom>
          <a:noFill/>
        </p:spPr>
        <p:txBody>
          <a:bodyPr wrap="none" rtlCol="0">
            <a:spAutoFit/>
          </a:bodyPr>
          <a:lstStyle/>
          <a:p>
            <a:r>
              <a:rPr lang="en-US" altLang="zh-TW" sz="700" dirty="0"/>
              <a:t>Masked </a:t>
            </a:r>
            <a:r>
              <a:rPr lang="en-US" altLang="zh-TW" sz="700" dirty="0" err="1"/>
              <a:t>Autoencoder</a:t>
            </a:r>
            <a:r>
              <a:rPr lang="en-US" altLang="zh-TW" sz="700" dirty="0"/>
              <a:t> for Distribution Estimation</a:t>
            </a:r>
            <a:endParaRPr lang="zh-TW" altLang="en-US" sz="700" dirty="0"/>
          </a:p>
        </p:txBody>
      </p:sp>
      <p:sp>
        <p:nvSpPr>
          <p:cNvPr id="8" name="文字方塊 7"/>
          <p:cNvSpPr txBox="1"/>
          <p:nvPr/>
        </p:nvSpPr>
        <p:spPr>
          <a:xfrm>
            <a:off x="2158617" y="4977171"/>
            <a:ext cx="800219" cy="200055"/>
          </a:xfrm>
          <a:prstGeom prst="rect">
            <a:avLst/>
          </a:prstGeom>
          <a:noFill/>
        </p:spPr>
        <p:txBody>
          <a:bodyPr wrap="none" rtlCol="0">
            <a:spAutoFit/>
          </a:bodyPr>
          <a:lstStyle/>
          <a:p>
            <a:r>
              <a:rPr lang="en-US" altLang="zh-TW" sz="700" dirty="0"/>
              <a:t>Flow base model</a:t>
            </a:r>
            <a:endParaRPr lang="zh-TW" altLang="en-US" sz="700" dirty="0"/>
          </a:p>
        </p:txBody>
      </p:sp>
      <p:sp>
        <p:nvSpPr>
          <p:cNvPr id="9" name="文字方塊 8"/>
          <p:cNvSpPr txBox="1"/>
          <p:nvPr/>
        </p:nvSpPr>
        <p:spPr>
          <a:xfrm>
            <a:off x="1422427" y="5177226"/>
            <a:ext cx="800219" cy="200055"/>
          </a:xfrm>
          <a:prstGeom prst="rect">
            <a:avLst/>
          </a:prstGeom>
          <a:noFill/>
        </p:spPr>
        <p:txBody>
          <a:bodyPr wrap="none" rtlCol="0">
            <a:spAutoFit/>
          </a:bodyPr>
          <a:lstStyle/>
          <a:p>
            <a:r>
              <a:rPr lang="en-US" altLang="zh-TW" sz="700" dirty="0"/>
              <a:t>Flow base model</a:t>
            </a:r>
            <a:endParaRPr lang="zh-TW" altLang="en-US" sz="700" dirty="0"/>
          </a:p>
        </p:txBody>
      </p:sp>
      <p:sp>
        <p:nvSpPr>
          <p:cNvPr id="10" name="文字方塊 9"/>
          <p:cNvSpPr txBox="1"/>
          <p:nvPr/>
        </p:nvSpPr>
        <p:spPr>
          <a:xfrm>
            <a:off x="1433225" y="5412586"/>
            <a:ext cx="800219" cy="200055"/>
          </a:xfrm>
          <a:prstGeom prst="rect">
            <a:avLst/>
          </a:prstGeom>
          <a:noFill/>
        </p:spPr>
        <p:txBody>
          <a:bodyPr wrap="none" rtlCol="0">
            <a:spAutoFit/>
          </a:bodyPr>
          <a:lstStyle/>
          <a:p>
            <a:r>
              <a:rPr lang="en-US" altLang="zh-TW" sz="700" dirty="0"/>
              <a:t>Flow base model</a:t>
            </a:r>
            <a:endParaRPr lang="zh-TW" altLang="en-US" sz="700" dirty="0"/>
          </a:p>
        </p:txBody>
      </p:sp>
      <p:sp>
        <p:nvSpPr>
          <p:cNvPr id="11" name="文字方塊 10"/>
          <p:cNvSpPr txBox="1"/>
          <p:nvPr/>
        </p:nvSpPr>
        <p:spPr>
          <a:xfrm>
            <a:off x="2771800" y="5069504"/>
            <a:ext cx="1606530" cy="338554"/>
          </a:xfrm>
          <a:prstGeom prst="rect">
            <a:avLst/>
          </a:prstGeom>
          <a:noFill/>
        </p:spPr>
        <p:txBody>
          <a:bodyPr wrap="none" rtlCol="0">
            <a:spAutoFit/>
          </a:bodyPr>
          <a:lstStyle/>
          <a:p>
            <a:r>
              <a:rPr lang="en-US" altLang="zh-TW" sz="1600" b="1" dirty="0"/>
              <a:t>Diffusion Model</a:t>
            </a:r>
            <a:endParaRPr lang="zh-TW" altLang="en-US" sz="1600" b="1" dirty="0"/>
          </a:p>
        </p:txBody>
      </p:sp>
    </p:spTree>
    <p:extLst>
      <p:ext uri="{BB962C8B-B14F-4D97-AF65-F5344CB8AC3E}">
        <p14:creationId xmlns:p14="http://schemas.microsoft.com/office/powerpoint/2010/main" val="21476548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err="1"/>
              <a:t>PixelCNN</a:t>
            </a:r>
            <a:endParaRPr lang="zh-TW" altLang="en-US" dirty="0"/>
          </a:p>
        </p:txBody>
      </p:sp>
      <p:sp>
        <p:nvSpPr>
          <p:cNvPr id="3" name="內容版面配置區 2"/>
          <p:cNvSpPr>
            <a:spLocks noGrp="1"/>
          </p:cNvSpPr>
          <p:nvPr>
            <p:ph idx="1"/>
          </p:nvPr>
        </p:nvSpPr>
        <p:spPr/>
        <p:txBody>
          <a:bodyPr/>
          <a:lstStyle/>
          <a:p>
            <a:r>
              <a:rPr lang="en-US" altLang="zh-TW" sz="1800" b="0" dirty="0">
                <a:effectLst/>
              </a:rPr>
              <a:t>2016 </a:t>
            </a:r>
            <a:r>
              <a:rPr lang="zh-TW" altLang="en-US" sz="1800" b="0" dirty="0">
                <a:effectLst/>
              </a:rPr>
              <a:t>年，</a:t>
            </a:r>
            <a:r>
              <a:rPr lang="en-US" altLang="zh-TW" sz="1800" b="0" dirty="0">
                <a:effectLst/>
              </a:rPr>
              <a:t>van den Oord </a:t>
            </a:r>
            <a:r>
              <a:rPr lang="zh-TW" altLang="en-US" sz="1800" b="0" dirty="0">
                <a:effectLst/>
              </a:rPr>
              <a:t>等人</a:t>
            </a:r>
            <a:r>
              <a:rPr lang="en-US" altLang="zh-TW" sz="1800" b="0" dirty="0">
                <a:effectLst/>
              </a:rPr>
              <a:t>3 </a:t>
            </a:r>
            <a:r>
              <a:rPr lang="zh-TW" altLang="en-US" sz="1800" b="0" dirty="0">
                <a:effectLst/>
              </a:rPr>
              <a:t>提出了一個逐像素產生圖像的模型，透過基於下一個像素之前的像素來預測下一個像素的可能性。 該模型稱為 </a:t>
            </a:r>
            <a:r>
              <a:rPr lang="en-US" altLang="zh-TW" sz="1800" b="0" dirty="0" err="1">
                <a:effectLst/>
              </a:rPr>
              <a:t>PixelCNN</a:t>
            </a:r>
            <a:r>
              <a:rPr lang="zh-TW" altLang="en-US" sz="1800" b="0" dirty="0">
                <a:effectLst/>
              </a:rPr>
              <a:t>，可以訓練它自回歸生成影像。 </a:t>
            </a:r>
            <a:r>
              <a:rPr lang="en-US" altLang="zh-TW" sz="1800" b="0" dirty="0">
                <a:effectLst/>
              </a:rPr>
              <a:t>[</a:t>
            </a:r>
            <a:r>
              <a:rPr lang="zh-TW" altLang="en-US" sz="1800" b="0" dirty="0">
                <a:effectLst/>
              </a:rPr>
              <a:t>動畫</a:t>
            </a:r>
            <a:r>
              <a:rPr lang="en-US" altLang="zh-TW" sz="1800" b="0" dirty="0">
                <a:effectLst/>
              </a:rPr>
              <a:t>]</a:t>
            </a:r>
          </a:p>
          <a:p>
            <a:endParaRPr lang="en-US" altLang="zh-TW" sz="1800" dirty="0"/>
          </a:p>
          <a:p>
            <a:r>
              <a:rPr lang="en-US" altLang="zh-TW" sz="1800" dirty="0">
                <a:hlinkClick r:id="rId2"/>
              </a:rPr>
              <a:t>https://keras.io/examples/generative/pixelcnn/</a:t>
            </a:r>
            <a:r>
              <a:rPr lang="en-US" altLang="zh-TW" sz="1800" dirty="0"/>
              <a:t>  </a:t>
            </a:r>
          </a:p>
          <a:p>
            <a:endParaRPr lang="en-US" altLang="zh-TW" sz="1800" b="0" dirty="0">
              <a:effectLst/>
            </a:endParaRPr>
          </a:p>
          <a:p>
            <a:r>
              <a:rPr lang="en-US" altLang="zh-TW" dirty="0"/>
              <a:t>There are two new concepts that we need to introduce to understand the </a:t>
            </a:r>
            <a:r>
              <a:rPr lang="en-US" altLang="zh-TW" dirty="0" err="1"/>
              <a:t>PixelCNN</a:t>
            </a:r>
            <a:r>
              <a:rPr lang="en-US" altLang="zh-TW" dirty="0"/>
              <a:t> :</a:t>
            </a:r>
          </a:p>
          <a:p>
            <a:pPr marL="342900" indent="-342900">
              <a:buFont typeface="Arial" panose="020B0604020202020204" pitchFamily="34" charset="0"/>
              <a:buChar char="•"/>
            </a:pPr>
            <a:r>
              <a:rPr lang="en-US" altLang="zh-TW" i="1" dirty="0"/>
              <a:t>masked convolutional layers </a:t>
            </a:r>
          </a:p>
          <a:p>
            <a:pPr marL="342900" indent="-342900">
              <a:buFont typeface="Arial" panose="020B0604020202020204" pitchFamily="34" charset="0"/>
              <a:buChar char="•"/>
            </a:pPr>
            <a:r>
              <a:rPr lang="en-US" altLang="zh-TW" i="1" dirty="0"/>
              <a:t>residual blocks</a:t>
            </a:r>
            <a:r>
              <a:rPr lang="en-US" altLang="zh-TW" dirty="0"/>
              <a:t>.</a:t>
            </a:r>
            <a:endParaRPr lang="zh-TW" altLang="en-US" sz="1800" b="0" dirty="0">
              <a:effectLst/>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169" y="3429000"/>
            <a:ext cx="3248744" cy="3248744"/>
          </a:xfrm>
          <a:prstGeom prst="rect">
            <a:avLst/>
          </a:prstGeom>
        </p:spPr>
      </p:pic>
    </p:spTree>
    <p:extLst>
      <p:ext uri="{BB962C8B-B14F-4D97-AF65-F5344CB8AC3E}">
        <p14:creationId xmlns:p14="http://schemas.microsoft.com/office/powerpoint/2010/main" val="345499995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Masked Convolutional Layers </a:t>
            </a:r>
            <a:r>
              <a:rPr lang="zh-TW" altLang="en-US" b="0" dirty="0"/>
              <a:t>遮罩捲積層</a:t>
            </a:r>
            <a:endParaRPr lang="zh-TW" altLang="en-US" dirty="0"/>
          </a:p>
        </p:txBody>
      </p:sp>
      <p:sp>
        <p:nvSpPr>
          <p:cNvPr id="3" name="內容版面配置區 2"/>
          <p:cNvSpPr>
            <a:spLocks noGrp="1"/>
          </p:cNvSpPr>
          <p:nvPr>
            <p:ph idx="1"/>
          </p:nvPr>
        </p:nvSpPr>
        <p:spPr>
          <a:xfrm>
            <a:off x="179388" y="1153790"/>
            <a:ext cx="8713092" cy="5515569"/>
          </a:xfrm>
        </p:spPr>
        <p:txBody>
          <a:bodyPr/>
          <a:lstStyle/>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r>
              <a:rPr lang="en-US" altLang="zh-TW" sz="1200" dirty="0"/>
              <a:t>Left: a convolutional filter mask; </a:t>
            </a:r>
          </a:p>
          <a:p>
            <a:r>
              <a:rPr lang="en-US" altLang="zh-TW" sz="1200" dirty="0"/>
              <a:t>right: a mask applied to a set of pixels to predict the distribution of the central pixel value (source: van den Oord et al., 2016)</a:t>
            </a:r>
            <a:endParaRPr lang="zh-TW" altLang="en-US" sz="1200" dirty="0"/>
          </a:p>
        </p:txBody>
      </p:sp>
      <p:pic>
        <p:nvPicPr>
          <p:cNvPr id="4" name="圖片 3"/>
          <p:cNvPicPr>
            <a:picLocks noChangeAspect="1"/>
          </p:cNvPicPr>
          <p:nvPr/>
        </p:nvPicPr>
        <p:blipFill>
          <a:blip r:embed="rId2"/>
          <a:stretch>
            <a:fillRect/>
          </a:stretch>
        </p:blipFill>
        <p:spPr>
          <a:xfrm>
            <a:off x="467544" y="2276872"/>
            <a:ext cx="7413704" cy="3735719"/>
          </a:xfrm>
          <a:prstGeom prst="rect">
            <a:avLst/>
          </a:prstGeom>
        </p:spPr>
      </p:pic>
      <p:sp>
        <p:nvSpPr>
          <p:cNvPr id="5" name="矩形 4"/>
          <p:cNvSpPr/>
          <p:nvPr/>
        </p:nvSpPr>
        <p:spPr>
          <a:xfrm>
            <a:off x="107442" y="1204605"/>
            <a:ext cx="8856984" cy="830997"/>
          </a:xfrm>
          <a:prstGeom prst="rect">
            <a:avLst/>
          </a:prstGeom>
        </p:spPr>
        <p:txBody>
          <a:bodyPr wrap="square">
            <a:spAutoFit/>
          </a:bodyPr>
          <a:lstStyle/>
          <a:p>
            <a:pPr marL="171450" indent="-171450">
              <a:buFont typeface="Arial" panose="020B0604020202020204" pitchFamily="34" charset="0"/>
              <a:buChar char="•"/>
            </a:pPr>
            <a:r>
              <a:rPr lang="zh-TW" altLang="en-US" sz="1200" dirty="0"/>
              <a:t>讓我們能夠將卷積層應用於自回歸影像生成</a:t>
            </a:r>
            <a:r>
              <a:rPr lang="en-US" altLang="zh-TW" sz="1200" dirty="0"/>
              <a:t>; </a:t>
            </a:r>
            <a:r>
              <a:rPr lang="zh-TW" altLang="en-US" sz="1200" dirty="0"/>
              <a:t>從某種意義上說，我們必須先對像素進行排序並確保濾波器是只能看到相關像素之前的像素。 然後我們可以生成圖像一次一個像素，透過對目前影像套用卷積濾波器來預測所有先前像素中的下一個像素的值。</a:t>
            </a:r>
            <a:endParaRPr lang="en-US" altLang="zh-TW" sz="1200" dirty="0"/>
          </a:p>
          <a:p>
            <a:pPr marL="171450" indent="-171450">
              <a:buFont typeface="Arial" panose="020B0604020202020204" pitchFamily="34" charset="0"/>
              <a:buChar char="•"/>
            </a:pPr>
            <a:r>
              <a:rPr lang="zh-TW" altLang="en-US" sz="1200" dirty="0"/>
              <a:t>然後，我們對卷積濾波器進行掩碼，以便每個像素層的輸出為僅受相關像素之前的像素值的影響。 這是透過以下方式實現的將 </a:t>
            </a:r>
            <a:r>
              <a:rPr lang="en-US" altLang="zh-TW" sz="1200" dirty="0"/>
              <a:t>1 </a:t>
            </a:r>
            <a:r>
              <a:rPr lang="zh-TW" altLang="en-US" sz="1200" dirty="0"/>
              <a:t>和 </a:t>
            </a:r>
            <a:r>
              <a:rPr lang="en-US" altLang="zh-TW" sz="1200" dirty="0"/>
              <a:t>0 </a:t>
            </a:r>
            <a:r>
              <a:rPr lang="zh-TW" altLang="en-US" sz="1200" dirty="0"/>
              <a:t>的遮罩與濾波器權重矩陣相乘，使得值將目標像素之後的任何像素歸零。</a:t>
            </a:r>
          </a:p>
        </p:txBody>
      </p:sp>
    </p:spTree>
    <p:extLst>
      <p:ext uri="{BB962C8B-B14F-4D97-AF65-F5344CB8AC3E}">
        <p14:creationId xmlns:p14="http://schemas.microsoft.com/office/powerpoint/2010/main" val="427223606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Residual Blocks  </a:t>
            </a:r>
            <a:r>
              <a:rPr lang="zh-TW" altLang="en-US" b="0" dirty="0"/>
              <a:t>殘差區塊</a:t>
            </a:r>
            <a:endParaRPr lang="zh-TW" altLang="en-US" dirty="0"/>
          </a:p>
        </p:txBody>
      </p:sp>
      <p:sp>
        <p:nvSpPr>
          <p:cNvPr id="3" name="內容版面配置區 2"/>
          <p:cNvSpPr>
            <a:spLocks noGrp="1"/>
          </p:cNvSpPr>
          <p:nvPr>
            <p:ph idx="1"/>
          </p:nvPr>
        </p:nvSpPr>
        <p:spPr/>
        <p:txBody>
          <a:bodyPr/>
          <a:lstStyle/>
          <a:p>
            <a:r>
              <a:rPr lang="zh-TW" altLang="en-US" sz="1600" dirty="0"/>
              <a:t>殘差區塊是一組網路層，其中輸出在被添加到輸入之前被添加到輸入中，傳遞到網路的其餘部分。 </a:t>
            </a:r>
            <a:endParaRPr lang="en-US" altLang="zh-TW" sz="1600" dirty="0"/>
          </a:p>
          <a:p>
            <a:r>
              <a:rPr lang="zh-TW" altLang="en-US" sz="1600" dirty="0"/>
              <a:t>也就是說，輸入有一快速通道到輸出，而不必經過中間層</a:t>
            </a:r>
            <a:r>
              <a:rPr lang="en-US" altLang="zh-TW" sz="1600" dirty="0"/>
              <a:t>——</a:t>
            </a:r>
            <a:r>
              <a:rPr lang="zh-TW" altLang="en-US" sz="1600" dirty="0"/>
              <a:t>這稱為跳過連接。 包含跳過連接的基本原理是，如果最佳轉換只是為了保持輸入相同，這可以透過簡單地實現將中間層的權重歸零。 </a:t>
            </a:r>
            <a:endParaRPr lang="en-US" altLang="zh-TW" sz="1600" dirty="0"/>
          </a:p>
          <a:p>
            <a:r>
              <a:rPr lang="zh-TW" altLang="en-US" sz="1600" dirty="0"/>
              <a:t>如果沒有跳過連接，網絡必須透過中間層找到恆等映射，則訓練較為困難。</a:t>
            </a:r>
          </a:p>
        </p:txBody>
      </p:sp>
      <p:pic>
        <p:nvPicPr>
          <p:cNvPr id="4" name="圖片 3"/>
          <p:cNvPicPr>
            <a:picLocks noChangeAspect="1"/>
          </p:cNvPicPr>
          <p:nvPr/>
        </p:nvPicPr>
        <p:blipFill>
          <a:blip r:embed="rId2"/>
          <a:stretch>
            <a:fillRect/>
          </a:stretch>
        </p:blipFill>
        <p:spPr>
          <a:xfrm>
            <a:off x="2483768" y="2852936"/>
            <a:ext cx="2842544" cy="3495605"/>
          </a:xfrm>
          <a:prstGeom prst="rect">
            <a:avLst/>
          </a:prstGeom>
        </p:spPr>
      </p:pic>
    </p:spTree>
    <p:extLst>
      <p:ext uri="{BB962C8B-B14F-4D97-AF65-F5344CB8AC3E}">
        <p14:creationId xmlns:p14="http://schemas.microsoft.com/office/powerpoint/2010/main" val="218473451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sz="4000" b="0" dirty="0"/>
              <a:t>Normalizing Flow Models</a:t>
            </a:r>
            <a:endParaRPr lang="zh-TW" altLang="en-US" sz="4000" dirty="0"/>
          </a:p>
        </p:txBody>
      </p:sp>
      <p:sp>
        <p:nvSpPr>
          <p:cNvPr id="5" name="文字版面配置區 4"/>
          <p:cNvSpPr>
            <a:spLocks noGrp="1"/>
          </p:cNvSpPr>
          <p:nvPr>
            <p:ph type="body" idx="1"/>
          </p:nvPr>
        </p:nvSpPr>
        <p:spPr/>
        <p:txBody>
          <a:bodyPr/>
          <a:lstStyle/>
          <a:p>
            <a:r>
              <a:rPr lang="zh-TW" altLang="en-US" b="0" dirty="0">
                <a:effectLst/>
              </a:rPr>
              <a:t>標準化流模型</a:t>
            </a:r>
            <a:endParaRPr lang="zh-TW" altLang="en-US" sz="2800" dirty="0"/>
          </a:p>
        </p:txBody>
      </p:sp>
    </p:spTree>
    <p:extLst>
      <p:ext uri="{BB962C8B-B14F-4D97-AF65-F5344CB8AC3E}">
        <p14:creationId xmlns:p14="http://schemas.microsoft.com/office/powerpoint/2010/main" val="420678915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404664"/>
            <a:ext cx="8712968" cy="5832648"/>
          </a:xfrm>
        </p:spPr>
        <p:txBody>
          <a:bodyPr/>
          <a:lstStyle/>
          <a:p>
            <a:r>
              <a:rPr lang="en-US" altLang="zh-TW" sz="2000" dirty="0">
                <a:effectLst/>
              </a:rPr>
              <a:t>Normalizing Flow</a:t>
            </a:r>
            <a:r>
              <a:rPr lang="zh-TW" altLang="en-US" sz="2000" dirty="0">
                <a:effectLst/>
              </a:rPr>
              <a:t>是一種 </a:t>
            </a:r>
            <a:r>
              <a:rPr lang="en-US" altLang="zh-TW" sz="2000" dirty="0">
                <a:effectLst/>
              </a:rPr>
              <a:t>generative model</a:t>
            </a:r>
            <a:r>
              <a:rPr lang="zh-TW" altLang="en-US" sz="2000" dirty="0">
                <a:effectLst/>
              </a:rPr>
              <a:t>的實現方法</a:t>
            </a:r>
            <a:r>
              <a:rPr lang="zh-TW" altLang="en-US" sz="2000" b="0" dirty="0">
                <a:effectLst/>
              </a:rPr>
              <a:t>。</a:t>
            </a:r>
            <a:endParaRPr lang="en-US" altLang="zh-TW" sz="2000" b="0" dirty="0">
              <a:effectLst/>
            </a:endParaRPr>
          </a:p>
          <a:p>
            <a:endParaRPr lang="en-US" altLang="zh-TW" sz="2000" b="0" dirty="0">
              <a:effectLst/>
            </a:endParaRPr>
          </a:p>
          <a:p>
            <a:r>
              <a:rPr lang="zh-TW" altLang="en-US" sz="2000" b="0" dirty="0">
                <a:effectLst/>
              </a:rPr>
              <a:t>以統計的角度來看， </a:t>
            </a:r>
            <a:r>
              <a:rPr lang="en-US" altLang="zh-TW" sz="2000" dirty="0">
                <a:effectLst/>
              </a:rPr>
              <a:t>generative model</a:t>
            </a:r>
            <a:r>
              <a:rPr lang="zh-TW" altLang="en-US" sz="2000" dirty="0">
                <a:effectLst/>
              </a:rPr>
              <a:t>的目標就是 </a:t>
            </a:r>
            <a:r>
              <a:rPr lang="en-US" altLang="zh-TW" sz="2000" dirty="0">
                <a:effectLst/>
              </a:rPr>
              <a:t>modeling</a:t>
            </a:r>
            <a:r>
              <a:rPr lang="zh-TW" altLang="en-US" sz="2000" dirty="0">
                <a:effectLst/>
              </a:rPr>
              <a:t>目標資料的分布，通常是利用 </a:t>
            </a:r>
            <a:r>
              <a:rPr lang="en-US" altLang="zh-TW" sz="2000" dirty="0">
                <a:effectLst/>
              </a:rPr>
              <a:t>maximize likelihood estimation (MLE)</a:t>
            </a:r>
            <a:r>
              <a:rPr lang="zh-TW" altLang="en-US" sz="2000" dirty="0">
                <a:effectLst/>
              </a:rPr>
              <a:t>，或說 </a:t>
            </a:r>
            <a:r>
              <a:rPr lang="en-US" altLang="zh-TW" sz="2000" dirty="0">
                <a:effectLst/>
              </a:rPr>
              <a:t>minimize some divergence</a:t>
            </a:r>
            <a:r>
              <a:rPr lang="zh-TW" altLang="en-US" sz="2000" dirty="0">
                <a:effectLst/>
              </a:rPr>
              <a:t>來達成</a:t>
            </a:r>
            <a:r>
              <a:rPr lang="zh-TW" altLang="en-US" sz="2000" b="0" dirty="0">
                <a:effectLst/>
              </a:rPr>
              <a:t>。對比 </a:t>
            </a:r>
            <a:r>
              <a:rPr lang="en-US" altLang="zh-TW" sz="2000" b="0" dirty="0">
                <a:effectLst/>
              </a:rPr>
              <a:t>VAE</a:t>
            </a:r>
            <a:r>
              <a:rPr lang="zh-TW" altLang="en-US" sz="2000" b="0" dirty="0">
                <a:effectLst/>
              </a:rPr>
              <a:t>與 </a:t>
            </a:r>
            <a:r>
              <a:rPr lang="en-US" altLang="zh-TW" sz="2000" b="0" dirty="0">
                <a:effectLst/>
              </a:rPr>
              <a:t>GAN</a:t>
            </a:r>
            <a:r>
              <a:rPr lang="zh-TW" altLang="en-US" sz="2000" b="0" dirty="0">
                <a:effectLst/>
              </a:rPr>
              <a:t>， </a:t>
            </a:r>
            <a:r>
              <a:rPr lang="en-US" altLang="zh-TW" sz="2000" b="0" dirty="0">
                <a:effectLst/>
              </a:rPr>
              <a:t>NF</a:t>
            </a:r>
            <a:r>
              <a:rPr lang="zh-TW" altLang="en-US" sz="2000" b="0" dirty="0">
                <a:effectLst/>
              </a:rPr>
              <a:t>是最精準貼近 </a:t>
            </a:r>
            <a:r>
              <a:rPr lang="en-US" altLang="zh-TW" sz="2000" b="0" dirty="0">
                <a:effectLst/>
              </a:rPr>
              <a:t>MLE</a:t>
            </a:r>
            <a:r>
              <a:rPr lang="zh-TW" altLang="en-US" sz="2000" b="0" dirty="0">
                <a:effectLst/>
              </a:rPr>
              <a:t>的方法，而且每一個步驟基本上都可以用機率與數學解釋，讓導入 </a:t>
            </a:r>
            <a:r>
              <a:rPr lang="en-US" altLang="zh-TW" sz="2000" b="0" dirty="0">
                <a:effectLst/>
              </a:rPr>
              <a:t>prior knowledge</a:t>
            </a:r>
            <a:r>
              <a:rPr lang="zh-TW" altLang="en-US" sz="2000" b="0" dirty="0">
                <a:effectLst/>
              </a:rPr>
              <a:t>變得更容易想像與實現。</a:t>
            </a:r>
            <a:endParaRPr lang="en-US" altLang="zh-TW" sz="2000" b="0" dirty="0">
              <a:effectLst/>
            </a:endParaRPr>
          </a:p>
          <a:p>
            <a:endParaRPr lang="en-US" altLang="zh-TW" b="0" dirty="0">
              <a:effectLst/>
            </a:endParaRPr>
          </a:p>
          <a:p>
            <a:r>
              <a:rPr lang="zh-TW" altLang="en-US" sz="2000" dirty="0"/>
              <a:t>在前面我們可以看到自回歸模型和變分自編碼器都有各自的限制</a:t>
            </a:r>
            <a:r>
              <a:rPr lang="en-US" altLang="zh-TW" sz="2000" dirty="0"/>
              <a:t>:</a:t>
            </a:r>
          </a:p>
          <a:p>
            <a:endParaRPr lang="en-US" altLang="zh-TW" sz="2000" dirty="0"/>
          </a:p>
          <a:p>
            <a:pPr marL="342900" indent="-342900">
              <a:buFont typeface="Arial" panose="020B0604020202020204" pitchFamily="34" charset="0"/>
              <a:buChar char="•"/>
            </a:pPr>
            <a:r>
              <a:rPr lang="zh-TW" altLang="en-US" sz="2000" dirty="0"/>
              <a:t>自迴歸模型</a:t>
            </a:r>
            <a:r>
              <a:rPr lang="en-US" altLang="zh-TW" sz="2000" dirty="0"/>
              <a:t>:</a:t>
            </a:r>
            <a:r>
              <a:rPr lang="en-US" altLang="zh-TW" sz="2000" dirty="0" err="1"/>
              <a:t>pθ</a:t>
            </a:r>
            <a:r>
              <a:rPr lang="en-US" altLang="zh-TW" sz="2000" dirty="0"/>
              <a:t>( x ) =∏</a:t>
            </a:r>
            <a:r>
              <a:rPr lang="en-US" altLang="zh-TW" sz="2000" dirty="0" err="1"/>
              <a:t>ni</a:t>
            </a:r>
            <a:r>
              <a:rPr lang="en-US" altLang="zh-TW" sz="2000" dirty="0"/>
              <a:t> = 1pθ(</a:t>
            </a:r>
            <a:r>
              <a:rPr lang="en-US" altLang="zh-TW" sz="2000" dirty="0" err="1"/>
              <a:t>xi|x</a:t>
            </a:r>
            <a:r>
              <a:rPr lang="en-US" altLang="zh-TW" sz="2000" dirty="0"/>
              <a:t>&lt; </a:t>
            </a:r>
            <a:r>
              <a:rPr lang="en-US" altLang="zh-TW" sz="2000" dirty="0" err="1"/>
              <a:t>i</a:t>
            </a:r>
            <a:r>
              <a:rPr lang="en-US" altLang="zh-TW" sz="2000" dirty="0"/>
              <a:t>)</a:t>
            </a:r>
          </a:p>
          <a:p>
            <a:pPr marL="342900" indent="-342900">
              <a:buFont typeface="Arial" panose="020B0604020202020204" pitchFamily="34" charset="0"/>
              <a:buChar char="•"/>
            </a:pPr>
            <a:r>
              <a:rPr lang="zh-TW" altLang="en-US" sz="2000" dirty="0"/>
              <a:t>變分自編器</a:t>
            </a:r>
            <a:r>
              <a:rPr lang="en-US" altLang="zh-TW" sz="2000" dirty="0"/>
              <a:t>:</a:t>
            </a:r>
            <a:r>
              <a:rPr lang="en-US" altLang="zh-TW" sz="2000" dirty="0" err="1"/>
              <a:t>pθ</a:t>
            </a:r>
            <a:r>
              <a:rPr lang="en-US" altLang="zh-TW" sz="2000" dirty="0"/>
              <a:t>( x ) = ∫</a:t>
            </a:r>
            <a:r>
              <a:rPr lang="en-US" altLang="zh-TW" sz="2000" dirty="0" err="1"/>
              <a:t>pθ</a:t>
            </a:r>
            <a:r>
              <a:rPr lang="en-US" altLang="zh-TW" sz="2000" dirty="0"/>
              <a:t>( x , z ) </a:t>
            </a:r>
            <a:r>
              <a:rPr lang="en-US" altLang="zh-TW" sz="2000" dirty="0" err="1"/>
              <a:t>dz</a:t>
            </a:r>
            <a:endParaRPr lang="en-US" altLang="zh-TW" sz="2000" dirty="0"/>
          </a:p>
          <a:p>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r>
              <a:rPr lang="zh-TW" altLang="en-US" sz="2000" dirty="0"/>
              <a:t>自迴歸模型雖然似然</a:t>
            </a:r>
            <a:r>
              <a:rPr lang="en-US" altLang="zh-TW" sz="2000" dirty="0"/>
              <a:t>likelihood</a:t>
            </a:r>
            <a:r>
              <a:rPr lang="zh-TW" altLang="en-US" sz="2000" dirty="0"/>
              <a:t>很容易計算但是沒有直接的辦法來學習特徵。</a:t>
            </a:r>
            <a:endParaRPr lang="en-US" altLang="zh-TW" sz="2000" dirty="0"/>
          </a:p>
          <a:p>
            <a:pPr marL="342900" indent="-342900">
              <a:buFont typeface="Arial" panose="020B0604020202020204" pitchFamily="34" charset="0"/>
              <a:buChar char="•"/>
            </a:pPr>
            <a:r>
              <a:rPr lang="zh-TW" altLang="en-US" sz="2000" dirty="0"/>
              <a:t>變分自編碼器雖然可以學習特徵的表示</a:t>
            </a:r>
            <a:r>
              <a:rPr lang="en-US" altLang="zh-TW" sz="2000" dirty="0"/>
              <a:t>(</a:t>
            </a:r>
            <a:r>
              <a:rPr lang="zh-TW" altLang="en-US" sz="2000" dirty="0"/>
              <a:t>隱變量</a:t>
            </a:r>
            <a:r>
              <a:rPr lang="en-US" altLang="zh-TW" sz="2000" dirty="0"/>
              <a:t>z) </a:t>
            </a:r>
            <a:r>
              <a:rPr lang="zh-TW" altLang="en-US" sz="2000" dirty="0"/>
              <a:t>但是它的邊緣似然函數很難求，所以我們取而代之用了最大化證據下界</a:t>
            </a:r>
            <a:r>
              <a:rPr lang="en-US" altLang="zh-TW" sz="2000" dirty="0"/>
              <a:t>ELBO</a:t>
            </a:r>
            <a:r>
              <a:rPr lang="zh-TW" altLang="en-US" sz="2000" dirty="0"/>
              <a:t>來近似求解。</a:t>
            </a:r>
          </a:p>
        </p:txBody>
      </p:sp>
      <p:pic>
        <p:nvPicPr>
          <p:cNvPr id="5" name="圖片 4"/>
          <p:cNvPicPr>
            <a:picLocks noChangeAspect="1"/>
          </p:cNvPicPr>
          <p:nvPr/>
        </p:nvPicPr>
        <p:blipFill>
          <a:blip r:embed="rId2"/>
          <a:stretch>
            <a:fillRect/>
          </a:stretch>
        </p:blipFill>
        <p:spPr>
          <a:xfrm>
            <a:off x="539552" y="3320988"/>
            <a:ext cx="5112568" cy="1112883"/>
          </a:xfrm>
          <a:prstGeom prst="rect">
            <a:avLst/>
          </a:prstGeom>
        </p:spPr>
      </p:pic>
    </p:spTree>
    <p:extLst>
      <p:ext uri="{BB962C8B-B14F-4D97-AF65-F5344CB8AC3E}">
        <p14:creationId xmlns:p14="http://schemas.microsoft.com/office/powerpoint/2010/main" val="160680636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Normalizing Flow</a:t>
            </a:r>
            <a:endParaRPr lang="zh-TW" altLang="en-US" dirty="0"/>
          </a:p>
        </p:txBody>
      </p:sp>
      <p:sp>
        <p:nvSpPr>
          <p:cNvPr id="3" name="內容版面配置區 2"/>
          <p:cNvSpPr>
            <a:spLocks noGrp="1"/>
          </p:cNvSpPr>
          <p:nvPr>
            <p:ph idx="1"/>
          </p:nvPr>
        </p:nvSpPr>
        <p:spPr/>
        <p:txBody>
          <a:bodyPr/>
          <a:lstStyle/>
          <a:p>
            <a:r>
              <a:rPr lang="zh-TW" altLang="en-US" sz="1800" dirty="0"/>
              <a:t>以圖片生成為例， </a:t>
            </a:r>
            <a:r>
              <a:rPr lang="en-US" altLang="zh-TW" sz="1800" dirty="0"/>
              <a:t>Normalizing Flow </a:t>
            </a:r>
            <a:r>
              <a:rPr lang="zh-TW" altLang="en-US" sz="1800" dirty="0"/>
              <a:t>的想法是想要找到一個可逆的函式 </a:t>
            </a:r>
            <a:r>
              <a:rPr lang="en-US" altLang="zh-TW" sz="1800" dirty="0"/>
              <a:t>f</a:t>
            </a:r>
            <a:r>
              <a:rPr lang="zh-TW" altLang="en-US" sz="1800" dirty="0"/>
              <a:t>，對於圖像集合 </a:t>
            </a:r>
            <a:r>
              <a:rPr lang="en-US" altLang="zh-TW" sz="1800" dirty="0"/>
              <a:t>X</a:t>
            </a:r>
            <a:r>
              <a:rPr lang="zh-TW" altLang="en-US" sz="1800" dirty="0"/>
              <a:t>，可以將</a:t>
            </a:r>
            <a:r>
              <a:rPr lang="en-US" altLang="zh-TW" sz="1800" dirty="0"/>
              <a:t>X</a:t>
            </a:r>
            <a:r>
              <a:rPr lang="zh-TW" altLang="en-US" sz="1800" dirty="0"/>
              <a:t>的分布轉換到某種已知的簡單分布 </a:t>
            </a:r>
            <a:r>
              <a:rPr lang="en-US" altLang="zh-TW" sz="1800" dirty="0"/>
              <a:t>(</a:t>
            </a:r>
            <a:r>
              <a:rPr lang="zh-TW" altLang="en-US" sz="1800" dirty="0"/>
              <a:t>如 </a:t>
            </a:r>
            <a:r>
              <a:rPr lang="en-US" altLang="zh-TW" sz="1800" dirty="0"/>
              <a:t>Gaussian</a:t>
            </a:r>
            <a:r>
              <a:rPr lang="zh-TW" altLang="en-US" sz="1800" dirty="0"/>
              <a:t>分布</a:t>
            </a:r>
            <a:r>
              <a:rPr lang="en-US" altLang="zh-TW" sz="1800" dirty="0"/>
              <a:t>)</a:t>
            </a:r>
            <a:r>
              <a:rPr lang="zh-TW" altLang="en-US" sz="1800" dirty="0"/>
              <a:t>。那麼生成圖型就變得很簡單了，只要從已知的簡單分布中 </a:t>
            </a:r>
            <a:r>
              <a:rPr lang="en-US" altLang="zh-TW" sz="1800" dirty="0"/>
              <a:t>sample</a:t>
            </a:r>
            <a:r>
              <a:rPr lang="zh-TW" altLang="en-US" sz="1800" dirty="0"/>
              <a:t>出點，然後透過 </a:t>
            </a:r>
            <a:r>
              <a:rPr lang="en-US" altLang="zh-TW" sz="1800" dirty="0"/>
              <a:t>f</a:t>
            </a:r>
            <a:r>
              <a:rPr lang="zh-TW" altLang="en-US" sz="1800" dirty="0"/>
              <a:t>的反函式，就可以生成圖片了。</a:t>
            </a:r>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r>
              <a:rPr lang="en-US" altLang="zh-TW" sz="1800" dirty="0"/>
              <a:t>P(Z)</a:t>
            </a:r>
            <a:r>
              <a:rPr lang="zh-TW" altLang="en-US" sz="1800" dirty="0"/>
              <a:t>是已知分布， </a:t>
            </a:r>
            <a:r>
              <a:rPr lang="en-US" altLang="zh-TW" sz="1800" dirty="0"/>
              <a:t>p(X)</a:t>
            </a:r>
            <a:r>
              <a:rPr lang="zh-TW" altLang="en-US" sz="1800" dirty="0"/>
              <a:t>是想要求得的分布，那麼這就是一個 </a:t>
            </a:r>
            <a:r>
              <a:rPr lang="en-US" altLang="zh-TW" sz="1800" dirty="0"/>
              <a:t>maximum likelihood estimation</a:t>
            </a:r>
            <a:r>
              <a:rPr lang="zh-TW" altLang="en-US" sz="1800" dirty="0"/>
              <a:t>的問題了。換句話說，找到某個網路 </a:t>
            </a:r>
            <a:r>
              <a:rPr lang="en-US" altLang="zh-TW" sz="1800" dirty="0"/>
              <a:t>(</a:t>
            </a:r>
            <a:r>
              <a:rPr lang="zh-TW" altLang="en-US" sz="1800" dirty="0"/>
              <a:t>其中參數用 </a:t>
            </a:r>
            <a:r>
              <a:rPr lang="en-US" altLang="zh-TW" sz="1800" dirty="0"/>
              <a:t>θ</a:t>
            </a:r>
            <a:r>
              <a:rPr lang="zh-TW" altLang="en-US" sz="1800" dirty="0"/>
              <a:t>表示</a:t>
            </a:r>
            <a:r>
              <a:rPr lang="en-US" altLang="zh-TW" sz="1800" dirty="0"/>
              <a:t>)</a:t>
            </a:r>
            <a:r>
              <a:rPr lang="zh-TW" altLang="en-US" sz="1800" dirty="0"/>
              <a:t>，最佳化以下目標。</a:t>
            </a:r>
            <a:endParaRPr lang="zh-TW" altLang="en-US" sz="1400" dirty="0"/>
          </a:p>
        </p:txBody>
      </p:sp>
      <p:pic>
        <p:nvPicPr>
          <p:cNvPr id="7" name="圖片 6"/>
          <p:cNvPicPr>
            <a:picLocks noChangeAspect="1"/>
          </p:cNvPicPr>
          <p:nvPr/>
        </p:nvPicPr>
        <p:blipFill>
          <a:blip r:embed="rId2"/>
          <a:stretch>
            <a:fillRect/>
          </a:stretch>
        </p:blipFill>
        <p:spPr>
          <a:xfrm>
            <a:off x="2195736" y="2420889"/>
            <a:ext cx="5541956" cy="1722494"/>
          </a:xfrm>
          <a:prstGeom prst="rect">
            <a:avLst/>
          </a:prstGeom>
        </p:spPr>
      </p:pic>
      <p:pic>
        <p:nvPicPr>
          <p:cNvPr id="9" name="圖片 8"/>
          <p:cNvPicPr>
            <a:picLocks noChangeAspect="1"/>
          </p:cNvPicPr>
          <p:nvPr/>
        </p:nvPicPr>
        <p:blipFill>
          <a:blip r:embed="rId3"/>
          <a:stretch>
            <a:fillRect/>
          </a:stretch>
        </p:blipFill>
        <p:spPr>
          <a:xfrm>
            <a:off x="3707904" y="5085184"/>
            <a:ext cx="2158130" cy="938435"/>
          </a:xfrm>
          <a:prstGeom prst="rect">
            <a:avLst/>
          </a:prstGeom>
        </p:spPr>
      </p:pic>
      <p:sp>
        <p:nvSpPr>
          <p:cNvPr id="10" name="矩形 9"/>
          <p:cNvSpPr/>
          <p:nvPr/>
        </p:nvSpPr>
        <p:spPr>
          <a:xfrm>
            <a:off x="1043608" y="6572853"/>
            <a:ext cx="8849803" cy="261610"/>
          </a:xfrm>
          <a:prstGeom prst="rect">
            <a:avLst/>
          </a:prstGeom>
        </p:spPr>
        <p:txBody>
          <a:bodyPr wrap="square">
            <a:spAutoFit/>
          </a:bodyPr>
          <a:lstStyle/>
          <a:p>
            <a:r>
              <a:rPr lang="en-US" altLang="zh-TW" sz="1100" dirty="0"/>
              <a:t> ref: https://medium.com/ai-blog-tw/</a:t>
            </a:r>
            <a:r>
              <a:rPr lang="zh-TW" altLang="en-US" sz="1100" dirty="0"/>
              <a:t>深入淺出</a:t>
            </a:r>
            <a:r>
              <a:rPr lang="en-US" altLang="zh-TW" sz="1100" dirty="0"/>
              <a:t>-normalizing-flow-nice-</a:t>
            </a:r>
            <a:r>
              <a:rPr lang="en-US" altLang="zh-TW" sz="1100" dirty="0" err="1"/>
              <a:t>realnvp</a:t>
            </a:r>
            <a:r>
              <a:rPr lang="en-US" altLang="zh-TW" sz="1100" dirty="0"/>
              <a:t>-glow-flow-generative-model</a:t>
            </a:r>
            <a:r>
              <a:rPr lang="zh-TW" altLang="en-US" sz="1100" dirty="0"/>
              <a:t>不只有</a:t>
            </a:r>
            <a:r>
              <a:rPr lang="en-US" altLang="zh-TW" sz="1100" dirty="0"/>
              <a:t>-</a:t>
            </a:r>
            <a:r>
              <a:rPr lang="en-US" altLang="zh-TW" sz="1100" dirty="0" err="1"/>
              <a:t>gan</a:t>
            </a:r>
            <a:r>
              <a:rPr lang="zh-TW" altLang="en-US" sz="1100" dirty="0"/>
              <a:t>跟</a:t>
            </a:r>
            <a:r>
              <a:rPr lang="en-US" altLang="zh-TW" sz="1100" dirty="0"/>
              <a:t>-vae-29f8e471121</a:t>
            </a:r>
            <a:endParaRPr lang="zh-TW" altLang="en-US" sz="1100" dirty="0"/>
          </a:p>
        </p:txBody>
      </p:sp>
    </p:spTree>
    <p:extLst>
      <p:ext uri="{BB962C8B-B14F-4D97-AF65-F5344CB8AC3E}">
        <p14:creationId xmlns:p14="http://schemas.microsoft.com/office/powerpoint/2010/main" val="193261075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Change of Variables</a:t>
            </a:r>
            <a:endParaRPr lang="zh-TW" altLang="en-US" dirty="0"/>
          </a:p>
        </p:txBody>
      </p:sp>
      <p:sp>
        <p:nvSpPr>
          <p:cNvPr id="3" name="內容版面配置區 2"/>
          <p:cNvSpPr>
            <a:spLocks noGrp="1"/>
          </p:cNvSpPr>
          <p:nvPr>
            <p:ph idx="1"/>
          </p:nvPr>
        </p:nvSpPr>
        <p:spPr>
          <a:xfrm>
            <a:off x="179388" y="1153791"/>
            <a:ext cx="8857108" cy="5040312"/>
          </a:xfrm>
        </p:spPr>
        <p:txBody>
          <a:bodyPr/>
          <a:lstStyle/>
          <a:p>
            <a:r>
              <a:rPr lang="zh-TW" altLang="en-US" sz="1800" dirty="0"/>
              <a:t>為了求取函式 </a:t>
            </a:r>
            <a:r>
              <a:rPr lang="en-US" altLang="zh-TW" sz="1800" dirty="0"/>
              <a:t>f</a:t>
            </a:r>
            <a:r>
              <a:rPr lang="zh-TW" altLang="en-US" sz="1800" dirty="0"/>
              <a:t>，需要找到一個方法描述兩個 </a:t>
            </a:r>
            <a:r>
              <a:rPr lang="en-US" altLang="zh-TW" sz="1800" dirty="0"/>
              <a:t>domain</a:t>
            </a:r>
            <a:r>
              <a:rPr lang="zh-TW" altLang="en-US" sz="1800" dirty="0"/>
              <a:t>之間的關係。其實在機率學上 </a:t>
            </a:r>
            <a:r>
              <a:rPr lang="en-US" altLang="zh-TW" sz="1800" dirty="0"/>
              <a:t>X domain</a:t>
            </a:r>
            <a:r>
              <a:rPr lang="zh-TW" altLang="en-US" sz="1800" dirty="0"/>
              <a:t>與 </a:t>
            </a:r>
            <a:r>
              <a:rPr lang="en-US" altLang="zh-TW" sz="1800" dirty="0"/>
              <a:t>Z domain</a:t>
            </a:r>
            <a:r>
              <a:rPr lang="zh-TW" altLang="en-US" sz="1800" dirty="0"/>
              <a:t>可以使用機率模型去描述，也就是所謂的 </a:t>
            </a:r>
            <a:r>
              <a:rPr lang="en-US" altLang="zh-TW" sz="1800" dirty="0"/>
              <a:t>PDF (Probability Density Function)</a:t>
            </a:r>
            <a:r>
              <a:rPr lang="zh-TW" altLang="en-US" sz="1800" dirty="0"/>
              <a:t>。</a:t>
            </a:r>
          </a:p>
          <a:p>
            <a:r>
              <a:rPr lang="zh-TW" altLang="en-US" sz="1800" dirty="0"/>
              <a:t>那麼 </a:t>
            </a:r>
            <a:r>
              <a:rPr lang="en-US" altLang="zh-TW" sz="1800" dirty="0"/>
              <a:t>X</a:t>
            </a:r>
            <a:r>
              <a:rPr lang="zh-TW" altLang="en-US" sz="1800" dirty="0"/>
              <a:t>與 </a:t>
            </a:r>
            <a:r>
              <a:rPr lang="en-US" altLang="zh-TW" sz="1800" dirty="0"/>
              <a:t>Z domain</a:t>
            </a:r>
            <a:r>
              <a:rPr lang="zh-TW" altLang="en-US" sz="1800" dirty="0"/>
              <a:t>之間的轉換，或者說 </a:t>
            </a:r>
            <a:r>
              <a:rPr lang="en-US" altLang="zh-TW" sz="1800" dirty="0"/>
              <a:t>p(X)</a:t>
            </a:r>
            <a:r>
              <a:rPr lang="zh-TW" altLang="en-US" sz="1800" dirty="0"/>
              <a:t>和</a:t>
            </a:r>
            <a:r>
              <a:rPr lang="en-US" altLang="zh-TW" sz="1800" dirty="0"/>
              <a:t>P(Z)</a:t>
            </a:r>
            <a:r>
              <a:rPr lang="zh-TW" altLang="en-US" sz="1800" dirty="0"/>
              <a:t> 分布之間的轉換，就可以使用常見的 </a:t>
            </a:r>
            <a:r>
              <a:rPr lang="en-US" altLang="zh-TW" sz="1800" dirty="0"/>
              <a:t>change of variables</a:t>
            </a:r>
            <a:r>
              <a:rPr lang="zh-TW" altLang="en-US" sz="1800" dirty="0"/>
              <a:t>的公式來描述。</a:t>
            </a:r>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r>
              <a:rPr lang="zh-TW" altLang="en-US" sz="1800" dirty="0"/>
              <a:t>可以先分成兩半來看。先看忽略右邊絕對值內的東西，剩下的其實都懂，就是可以從兩個分布中找到一組對應的點，然後乘上某個神奇 </a:t>
            </a:r>
            <a:r>
              <a:rPr lang="en-US" altLang="zh-TW" sz="1800" dirty="0"/>
              <a:t>scalar (</a:t>
            </a:r>
            <a:r>
              <a:rPr lang="zh-TW" altLang="en-US" sz="1800" dirty="0"/>
              <a:t>絕對值</a:t>
            </a:r>
            <a:r>
              <a:rPr lang="en-US" altLang="zh-TW" sz="1800" dirty="0"/>
              <a:t>)</a:t>
            </a:r>
            <a:r>
              <a:rPr lang="zh-TW" altLang="en-US" sz="1800" dirty="0"/>
              <a:t>，就可以得到對應關係。</a:t>
            </a:r>
          </a:p>
          <a:p>
            <a:r>
              <a:rPr lang="zh-TW" altLang="en-US" sz="1800" dirty="0"/>
              <a:t>那剩下的就是絕對值裡面的東西了，這個部分稱為 </a:t>
            </a:r>
            <a:r>
              <a:rPr lang="en-US" altLang="zh-TW" sz="1800" dirty="0"/>
              <a:t>volume correction</a:t>
            </a:r>
            <a:r>
              <a:rPr lang="zh-TW" altLang="en-US" sz="1800" dirty="0"/>
              <a:t>。其中 </a:t>
            </a:r>
            <a:r>
              <a:rPr lang="en-US" altLang="zh-TW" sz="1800" dirty="0" err="1"/>
              <a:t>Df</a:t>
            </a:r>
            <a:r>
              <a:rPr lang="en-US" altLang="zh-TW" sz="1800" dirty="0"/>
              <a:t>(x)</a:t>
            </a:r>
            <a:r>
              <a:rPr lang="zh-TW" altLang="en-US" sz="1800" dirty="0"/>
              <a:t>代表 </a:t>
            </a:r>
            <a:r>
              <a:rPr lang="en-US" altLang="zh-TW" sz="1800" dirty="0"/>
              <a:t>f(x)</a:t>
            </a:r>
            <a:r>
              <a:rPr lang="zh-TW" altLang="en-US" sz="1800" dirty="0"/>
              <a:t>的 </a:t>
            </a:r>
            <a:r>
              <a:rPr lang="en-US" altLang="zh-TW" sz="1800" dirty="0"/>
              <a:t>Jacobian matrix</a:t>
            </a:r>
            <a:r>
              <a:rPr lang="zh-TW" altLang="en-US" sz="1800" dirty="0"/>
              <a:t>，而 </a:t>
            </a:r>
            <a:r>
              <a:rPr lang="en-US" altLang="zh-TW" sz="1800" dirty="0" err="1"/>
              <a:t>det</a:t>
            </a:r>
            <a:r>
              <a:rPr lang="zh-TW" altLang="en-US" sz="1800" dirty="0"/>
              <a:t>代表行列式 </a:t>
            </a:r>
            <a:r>
              <a:rPr lang="en-US" altLang="zh-TW" sz="1800" dirty="0"/>
              <a:t>(determinant) </a:t>
            </a:r>
            <a:r>
              <a:rPr lang="zh-TW" altLang="en-US" sz="1800" dirty="0"/>
              <a:t>。</a:t>
            </a:r>
            <a:endParaRPr lang="zh-TW" altLang="en-US" sz="1400" dirty="0"/>
          </a:p>
        </p:txBody>
      </p:sp>
      <p:pic>
        <p:nvPicPr>
          <p:cNvPr id="4" name="圖片 3"/>
          <p:cNvPicPr>
            <a:picLocks noChangeAspect="1"/>
          </p:cNvPicPr>
          <p:nvPr/>
        </p:nvPicPr>
        <p:blipFill>
          <a:blip r:embed="rId2"/>
          <a:stretch>
            <a:fillRect/>
          </a:stretch>
        </p:blipFill>
        <p:spPr>
          <a:xfrm>
            <a:off x="2411760" y="2708920"/>
            <a:ext cx="3600400" cy="1399038"/>
          </a:xfrm>
          <a:prstGeom prst="rect">
            <a:avLst/>
          </a:prstGeom>
        </p:spPr>
      </p:pic>
      <p:sp>
        <p:nvSpPr>
          <p:cNvPr id="5" name="矩形 4"/>
          <p:cNvSpPr/>
          <p:nvPr/>
        </p:nvSpPr>
        <p:spPr>
          <a:xfrm>
            <a:off x="1043608" y="6572853"/>
            <a:ext cx="8849803" cy="261610"/>
          </a:xfrm>
          <a:prstGeom prst="rect">
            <a:avLst/>
          </a:prstGeom>
        </p:spPr>
        <p:txBody>
          <a:bodyPr wrap="square">
            <a:spAutoFit/>
          </a:bodyPr>
          <a:lstStyle/>
          <a:p>
            <a:r>
              <a:rPr lang="en-US" altLang="zh-TW" sz="1100" dirty="0"/>
              <a:t> ref: https://medium.com/ai-blog-tw/</a:t>
            </a:r>
            <a:r>
              <a:rPr lang="zh-TW" altLang="en-US" sz="1100" dirty="0"/>
              <a:t>深入淺出</a:t>
            </a:r>
            <a:r>
              <a:rPr lang="en-US" altLang="zh-TW" sz="1100" dirty="0"/>
              <a:t>-normalizing-flow-nice-</a:t>
            </a:r>
            <a:r>
              <a:rPr lang="en-US" altLang="zh-TW" sz="1100" dirty="0" err="1"/>
              <a:t>realnvp</a:t>
            </a:r>
            <a:r>
              <a:rPr lang="en-US" altLang="zh-TW" sz="1100" dirty="0"/>
              <a:t>-glow-flow-generative-model</a:t>
            </a:r>
            <a:r>
              <a:rPr lang="zh-TW" altLang="en-US" sz="1100" dirty="0"/>
              <a:t>不只有</a:t>
            </a:r>
            <a:r>
              <a:rPr lang="en-US" altLang="zh-TW" sz="1100" dirty="0"/>
              <a:t>-</a:t>
            </a:r>
            <a:r>
              <a:rPr lang="en-US" altLang="zh-TW" sz="1100" dirty="0" err="1"/>
              <a:t>gan</a:t>
            </a:r>
            <a:r>
              <a:rPr lang="zh-TW" altLang="en-US" sz="1100" dirty="0"/>
              <a:t>跟</a:t>
            </a:r>
            <a:r>
              <a:rPr lang="en-US" altLang="zh-TW" sz="1100" dirty="0"/>
              <a:t>-vae-29f8e471121</a:t>
            </a:r>
            <a:endParaRPr lang="zh-TW" altLang="en-US" sz="1100" dirty="0"/>
          </a:p>
        </p:txBody>
      </p:sp>
    </p:spTree>
    <p:extLst>
      <p:ext uri="{BB962C8B-B14F-4D97-AF65-F5344CB8AC3E}">
        <p14:creationId xmlns:p14="http://schemas.microsoft.com/office/powerpoint/2010/main" val="80735267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339900"/>
            <a:ext cx="8264525" cy="720725"/>
          </a:xfrm>
        </p:spPr>
        <p:txBody>
          <a:bodyPr/>
          <a:lstStyle/>
          <a:p>
            <a:r>
              <a:rPr lang="en-US" altLang="zh-TW" b="0" dirty="0"/>
              <a:t>Change of Variables</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524934" y="2060848"/>
            <a:ext cx="7573432" cy="3715268"/>
          </a:xfrm>
          <a:prstGeom prst="rect">
            <a:avLst/>
          </a:prstGeom>
        </p:spPr>
      </p:pic>
    </p:spTree>
    <p:extLst>
      <p:ext uri="{BB962C8B-B14F-4D97-AF65-F5344CB8AC3E}">
        <p14:creationId xmlns:p14="http://schemas.microsoft.com/office/powerpoint/2010/main" val="309442820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Jacobian Matrix of f(x)</a:t>
            </a:r>
            <a:endParaRPr lang="zh-TW" altLang="en-US" dirty="0"/>
          </a:p>
        </p:txBody>
      </p:sp>
      <p:sp>
        <p:nvSpPr>
          <p:cNvPr id="3" name="內容版面配置區 2"/>
          <p:cNvSpPr>
            <a:spLocks noGrp="1"/>
          </p:cNvSpPr>
          <p:nvPr>
            <p:ph idx="1"/>
          </p:nvPr>
        </p:nvSpPr>
        <p:spPr>
          <a:xfrm>
            <a:off x="181058" y="1118896"/>
            <a:ext cx="8711422" cy="5040312"/>
          </a:xfrm>
        </p:spPr>
        <p:txBody>
          <a:bodyPr/>
          <a:lstStyle/>
          <a:p>
            <a:r>
              <a:rPr lang="en-US" altLang="zh-TW" sz="1800" dirty="0"/>
              <a:t>Jacobian matrix</a:t>
            </a:r>
            <a:r>
              <a:rPr lang="zh-TW" altLang="en-US" sz="1800" dirty="0"/>
              <a:t>是當轉換為可微分函式時常用的工具：如果函數 </a:t>
            </a:r>
            <a:r>
              <a:rPr lang="en-US" altLang="zh-TW" sz="1800" dirty="0"/>
              <a:t>f : X→ Z</a:t>
            </a:r>
            <a:r>
              <a:rPr lang="zh-TW" altLang="en-US" sz="1800" dirty="0"/>
              <a:t>在點 </a:t>
            </a:r>
            <a:r>
              <a:rPr lang="en-US" altLang="zh-TW" sz="1800" dirty="0"/>
              <a:t>x </a:t>
            </a:r>
            <a:r>
              <a:rPr lang="zh-TW" altLang="en-US" sz="1800" dirty="0"/>
              <a:t>可微的話，在點 </a:t>
            </a:r>
            <a:r>
              <a:rPr lang="en-US" altLang="zh-TW" sz="1800" dirty="0"/>
              <a:t>x </a:t>
            </a:r>
            <a:r>
              <a:rPr lang="zh-TW" altLang="en-US" sz="1800" dirty="0"/>
              <a:t>的</a:t>
            </a:r>
            <a:r>
              <a:rPr lang="en-US" altLang="zh-TW" sz="1800" dirty="0"/>
              <a:t>Jacobian matrix</a:t>
            </a:r>
            <a:r>
              <a:rPr lang="zh-TW" altLang="en-US" sz="1800" dirty="0"/>
              <a:t>即為該函數在該點的最佳線性逼近。白話地說， </a:t>
            </a:r>
            <a:r>
              <a:rPr lang="en-US" altLang="zh-TW" sz="1800" dirty="0"/>
              <a:t>Jacobian matrix</a:t>
            </a:r>
            <a:r>
              <a:rPr lang="zh-TW" altLang="en-US" sz="1800" dirty="0"/>
              <a:t>是描述了 </a:t>
            </a:r>
            <a:r>
              <a:rPr lang="en-US" altLang="zh-TW" sz="1800" dirty="0"/>
              <a:t>X</a:t>
            </a:r>
            <a:r>
              <a:rPr lang="zh-TW" altLang="en-US" sz="1800" dirty="0"/>
              <a:t>與 </a:t>
            </a:r>
            <a:r>
              <a:rPr lang="en-US" altLang="zh-TW" sz="1800" dirty="0"/>
              <a:t>Z</a:t>
            </a:r>
            <a:r>
              <a:rPr lang="zh-TW" altLang="en-US" sz="1800" dirty="0"/>
              <a:t>兩個</a:t>
            </a:r>
            <a:r>
              <a:rPr lang="en-US" altLang="zh-TW" sz="1800" dirty="0"/>
              <a:t>domain</a:t>
            </a:r>
            <a:r>
              <a:rPr lang="zh-TW" altLang="en-US" sz="1800" dirty="0"/>
              <a:t>在點 </a:t>
            </a:r>
            <a:r>
              <a:rPr lang="en-US" altLang="zh-TW" sz="1800" dirty="0"/>
              <a:t>x</a:t>
            </a:r>
            <a:r>
              <a:rPr lang="zh-TW" altLang="en-US" sz="1800" dirty="0"/>
              <a:t>的關係。</a:t>
            </a:r>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r>
              <a:rPr lang="en-US" altLang="zh-TW" sz="1800" dirty="0"/>
              <a:t>Determinant (</a:t>
            </a:r>
            <a:r>
              <a:rPr lang="zh-TW" altLang="en-US" sz="1800" dirty="0"/>
              <a:t>行列式</a:t>
            </a:r>
            <a:r>
              <a:rPr lang="en-US" altLang="zh-TW" sz="1800" dirty="0"/>
              <a:t>) </a:t>
            </a:r>
            <a:r>
              <a:rPr lang="zh-TW" altLang="en-US" sz="1800" dirty="0"/>
              <a:t>是在方塊矩陣上計算得到的純量，而他的幾何意義則是面積或體積在 </a:t>
            </a:r>
            <a:r>
              <a:rPr lang="en-US" altLang="zh-TW" sz="1800" dirty="0" err="1"/>
              <a:t>Euclideanspace</a:t>
            </a:r>
            <a:r>
              <a:rPr lang="zh-TW" altLang="en-US" sz="1800" dirty="0"/>
              <a:t>的推廣。比如說以下圖 </a:t>
            </a:r>
            <a:r>
              <a:rPr lang="en-US" altLang="zh-TW" sz="1800" dirty="0"/>
              <a:t>2x2</a:t>
            </a:r>
            <a:r>
              <a:rPr lang="zh-TW" altLang="en-US" sz="1800" dirty="0"/>
              <a:t>矩陣的 </a:t>
            </a:r>
            <a:r>
              <a:rPr lang="en-US" altLang="zh-TW" sz="1800" dirty="0"/>
              <a:t>determinant</a:t>
            </a:r>
            <a:r>
              <a:rPr lang="zh-TW" altLang="en-US" sz="1800" dirty="0"/>
              <a:t>其實就是 </a:t>
            </a:r>
            <a:r>
              <a:rPr lang="en-US" altLang="zh-TW" sz="1800" dirty="0"/>
              <a:t>(a, b)</a:t>
            </a:r>
            <a:r>
              <a:rPr lang="zh-TW" altLang="en-US" sz="1800" dirty="0"/>
              <a:t>與 </a:t>
            </a:r>
            <a:r>
              <a:rPr lang="en-US" altLang="zh-TW" sz="1800" dirty="0"/>
              <a:t>(c, d)</a:t>
            </a:r>
            <a:r>
              <a:rPr lang="zh-TW" altLang="en-US" sz="1800" dirty="0"/>
              <a:t>向量圍成的平行四邊形面積，而 </a:t>
            </a:r>
            <a:r>
              <a:rPr lang="en-US" altLang="zh-TW" sz="1800" dirty="0"/>
              <a:t>3x3</a:t>
            </a:r>
            <a:r>
              <a:rPr lang="zh-TW" altLang="en-US" sz="1800" dirty="0"/>
              <a:t>矩陣則是立方體的體積。</a:t>
            </a:r>
          </a:p>
        </p:txBody>
      </p:sp>
      <p:pic>
        <p:nvPicPr>
          <p:cNvPr id="4" name="圖片 3"/>
          <p:cNvPicPr>
            <a:picLocks noChangeAspect="1"/>
          </p:cNvPicPr>
          <p:nvPr/>
        </p:nvPicPr>
        <p:blipFill>
          <a:blip r:embed="rId2"/>
          <a:stretch>
            <a:fillRect/>
          </a:stretch>
        </p:blipFill>
        <p:spPr>
          <a:xfrm>
            <a:off x="2483768" y="2045742"/>
            <a:ext cx="4824536" cy="1439503"/>
          </a:xfrm>
          <a:prstGeom prst="rect">
            <a:avLst/>
          </a:prstGeom>
        </p:spPr>
      </p:pic>
      <p:sp>
        <p:nvSpPr>
          <p:cNvPr id="5" name="矩形 4"/>
          <p:cNvSpPr/>
          <p:nvPr/>
        </p:nvSpPr>
        <p:spPr>
          <a:xfrm>
            <a:off x="1043609" y="6597351"/>
            <a:ext cx="8100392" cy="261610"/>
          </a:xfrm>
          <a:prstGeom prst="rect">
            <a:avLst/>
          </a:prstGeom>
        </p:spPr>
        <p:txBody>
          <a:bodyPr wrap="square">
            <a:spAutoFit/>
          </a:bodyPr>
          <a:lstStyle/>
          <a:p>
            <a:r>
              <a:rPr lang="en-US" altLang="zh-TW" sz="1100" dirty="0"/>
              <a:t> ref: https://medium.com/ai-blog-tw/</a:t>
            </a:r>
            <a:r>
              <a:rPr lang="zh-TW" altLang="en-US" sz="1100" dirty="0"/>
              <a:t>深入淺出</a:t>
            </a:r>
            <a:r>
              <a:rPr lang="en-US" altLang="zh-TW" sz="1100" dirty="0"/>
              <a:t>-normalizing-flow-nice-</a:t>
            </a:r>
            <a:r>
              <a:rPr lang="en-US" altLang="zh-TW" sz="1100" dirty="0" err="1"/>
              <a:t>realnvp</a:t>
            </a:r>
            <a:r>
              <a:rPr lang="en-US" altLang="zh-TW" sz="1100" dirty="0"/>
              <a:t>-glow-flow-generative-model</a:t>
            </a:r>
            <a:r>
              <a:rPr lang="zh-TW" altLang="en-US" sz="1100" dirty="0"/>
              <a:t>不只有</a:t>
            </a:r>
            <a:r>
              <a:rPr lang="en-US" altLang="zh-TW" sz="1100" dirty="0"/>
              <a:t>-</a:t>
            </a:r>
            <a:r>
              <a:rPr lang="en-US" altLang="zh-TW" sz="1100" dirty="0" err="1"/>
              <a:t>gan</a:t>
            </a:r>
            <a:r>
              <a:rPr lang="zh-TW" altLang="en-US" sz="1100" dirty="0"/>
              <a:t>跟</a:t>
            </a:r>
            <a:r>
              <a:rPr lang="en-US" altLang="zh-TW" sz="1100" dirty="0"/>
              <a:t>-vae-29f8e471121</a:t>
            </a:r>
            <a:endParaRPr lang="zh-TW" altLang="en-US" sz="1100" dirty="0"/>
          </a:p>
        </p:txBody>
      </p:sp>
      <p:pic>
        <p:nvPicPr>
          <p:cNvPr id="6" name="圖片 5"/>
          <p:cNvPicPr>
            <a:picLocks noChangeAspect="1"/>
          </p:cNvPicPr>
          <p:nvPr/>
        </p:nvPicPr>
        <p:blipFill>
          <a:blip r:embed="rId3"/>
          <a:stretch>
            <a:fillRect/>
          </a:stretch>
        </p:blipFill>
        <p:spPr>
          <a:xfrm>
            <a:off x="2656356" y="4581128"/>
            <a:ext cx="3211787" cy="2018026"/>
          </a:xfrm>
          <a:prstGeom prst="rect">
            <a:avLst/>
          </a:prstGeom>
        </p:spPr>
      </p:pic>
    </p:spTree>
    <p:extLst>
      <p:ext uri="{BB962C8B-B14F-4D97-AF65-F5344CB8AC3E}">
        <p14:creationId xmlns:p14="http://schemas.microsoft.com/office/powerpoint/2010/main" val="262454396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0" y="1196752"/>
            <a:ext cx="9125543" cy="4956215"/>
          </a:xfrm>
          <a:prstGeom prst="rect">
            <a:avLst/>
          </a:prstGeom>
        </p:spPr>
      </p:pic>
      <p:sp>
        <p:nvSpPr>
          <p:cNvPr id="5" name="標題 4"/>
          <p:cNvSpPr>
            <a:spLocks noGrp="1"/>
          </p:cNvSpPr>
          <p:nvPr>
            <p:ph type="title"/>
          </p:nvPr>
        </p:nvSpPr>
        <p:spPr>
          <a:xfrm>
            <a:off x="146941" y="129413"/>
            <a:ext cx="8264525" cy="720725"/>
          </a:xfrm>
        </p:spPr>
        <p:txBody>
          <a:bodyPr/>
          <a:lstStyle/>
          <a:p>
            <a:r>
              <a:rPr lang="zh-TW" altLang="en-US" dirty="0"/>
              <a:t>生成模型分類</a:t>
            </a:r>
            <a:r>
              <a:rPr lang="en-US" altLang="zh-TW" dirty="0"/>
              <a:t>: </a:t>
            </a:r>
            <a:endParaRPr lang="zh-TW" altLang="en-US" dirty="0"/>
          </a:p>
        </p:txBody>
      </p:sp>
      <p:sp>
        <p:nvSpPr>
          <p:cNvPr id="7" name="文字方塊 6"/>
          <p:cNvSpPr txBox="1"/>
          <p:nvPr/>
        </p:nvSpPr>
        <p:spPr>
          <a:xfrm>
            <a:off x="251520" y="1268760"/>
            <a:ext cx="2034531" cy="338554"/>
          </a:xfrm>
          <a:prstGeom prst="rect">
            <a:avLst/>
          </a:prstGeom>
          <a:noFill/>
        </p:spPr>
        <p:txBody>
          <a:bodyPr wrap="none" rtlCol="0">
            <a:spAutoFit/>
          </a:bodyPr>
          <a:lstStyle/>
          <a:p>
            <a:r>
              <a:rPr lang="zh-TW" altLang="en-US" sz="1600" dirty="0">
                <a:latin typeface="微軟正黑體" panose="020B0604030504040204" pitchFamily="34" charset="-120"/>
                <a:ea typeface="微軟正黑體" panose="020B0604030504040204" pitchFamily="34" charset="-120"/>
              </a:rPr>
              <a:t>生成的樣本分佈 </a:t>
            </a:r>
            <a:r>
              <a:rPr lang="en-US" altLang="zh-TW" sz="1600" dirty="0">
                <a:latin typeface="微軟正黑體" panose="020B0604030504040204" pitchFamily="34" charset="-120"/>
                <a:ea typeface="微軟正黑體" panose="020B0604030504040204" pitchFamily="34" charset="-120"/>
              </a:rPr>
              <a:t>p(x)</a:t>
            </a:r>
            <a:endParaRPr lang="zh-TW" altLang="en-US" sz="1600" dirty="0">
              <a:latin typeface="微軟正黑體" panose="020B0604030504040204" pitchFamily="34" charset="-120"/>
              <a:ea typeface="微軟正黑體" panose="020B0604030504040204" pitchFamily="34" charset="-120"/>
            </a:endParaRPr>
          </a:p>
        </p:txBody>
      </p:sp>
      <p:sp>
        <p:nvSpPr>
          <p:cNvPr id="8" name="文字方塊 7"/>
          <p:cNvSpPr txBox="1"/>
          <p:nvPr/>
        </p:nvSpPr>
        <p:spPr>
          <a:xfrm>
            <a:off x="6696673" y="6581001"/>
            <a:ext cx="2428870" cy="276999"/>
          </a:xfrm>
          <a:prstGeom prst="rect">
            <a:avLst/>
          </a:prstGeom>
          <a:noFill/>
        </p:spPr>
        <p:txBody>
          <a:bodyPr wrap="none" rtlCol="0">
            <a:spAutoFit/>
          </a:bodyPr>
          <a:lstStyle/>
          <a:p>
            <a:r>
              <a:rPr lang="en-US" altLang="zh-TW" sz="1200" dirty="0"/>
              <a:t>Ref : </a:t>
            </a:r>
            <a:r>
              <a:rPr lang="en-US" altLang="zh-TW" sz="1200" b="1" dirty="0"/>
              <a:t>Algorithmic Intelligence Lab</a:t>
            </a:r>
            <a:endParaRPr lang="zh-TW" altLang="en-US" sz="1200" dirty="0"/>
          </a:p>
        </p:txBody>
      </p:sp>
    </p:spTree>
    <p:extLst>
      <p:ext uri="{BB962C8B-B14F-4D97-AF65-F5344CB8AC3E}">
        <p14:creationId xmlns:p14="http://schemas.microsoft.com/office/powerpoint/2010/main" val="357700465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The Jacobian Determinant</a:t>
            </a:r>
            <a:endParaRPr lang="zh-TW" altLang="en-US" dirty="0"/>
          </a:p>
        </p:txBody>
      </p:sp>
      <p:sp>
        <p:nvSpPr>
          <p:cNvPr id="3" name="內容版面配置區 2"/>
          <p:cNvSpPr>
            <a:spLocks noGrp="1"/>
          </p:cNvSpPr>
          <p:nvPr>
            <p:ph idx="1"/>
          </p:nvPr>
        </p:nvSpPr>
        <p:spPr/>
        <p:txBody>
          <a:bodyPr/>
          <a:lstStyle/>
          <a:p>
            <a:r>
              <a:rPr lang="en-US" altLang="zh-TW" sz="1800" dirty="0"/>
              <a:t>The Jacobian of a function z = f(x) is the matrix of its first-order partial derivatives, as shown here:</a:t>
            </a:r>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r>
              <a:rPr lang="en-US" altLang="zh-TW" i="1" dirty="0"/>
              <a:t>The change of variables equation: </a:t>
            </a:r>
            <a:endParaRPr lang="en-US" altLang="zh-TW" sz="1800" dirty="0"/>
          </a:p>
          <a:p>
            <a:endParaRPr lang="zh-TW" altLang="en-US" sz="1800" dirty="0"/>
          </a:p>
        </p:txBody>
      </p:sp>
      <p:pic>
        <p:nvPicPr>
          <p:cNvPr id="4" name="圖片 3"/>
          <p:cNvPicPr>
            <a:picLocks noChangeAspect="1"/>
          </p:cNvPicPr>
          <p:nvPr/>
        </p:nvPicPr>
        <p:blipFill>
          <a:blip r:embed="rId2"/>
          <a:stretch>
            <a:fillRect/>
          </a:stretch>
        </p:blipFill>
        <p:spPr>
          <a:xfrm>
            <a:off x="2051720" y="1844824"/>
            <a:ext cx="2808312" cy="2313405"/>
          </a:xfrm>
          <a:prstGeom prst="rect">
            <a:avLst/>
          </a:prstGeom>
        </p:spPr>
      </p:pic>
      <p:cxnSp>
        <p:nvCxnSpPr>
          <p:cNvPr id="7" name="直線單箭頭接點 6"/>
          <p:cNvCxnSpPr/>
          <p:nvPr/>
        </p:nvCxnSpPr>
        <p:spPr>
          <a:xfrm>
            <a:off x="3059832" y="2276872"/>
            <a:ext cx="0" cy="188135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直線單箭頭接點 8"/>
          <p:cNvCxnSpPr/>
          <p:nvPr/>
        </p:nvCxnSpPr>
        <p:spPr>
          <a:xfrm>
            <a:off x="3131840" y="1988840"/>
            <a:ext cx="16561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文字方塊 9"/>
          <p:cNvSpPr txBox="1"/>
          <p:nvPr/>
        </p:nvSpPr>
        <p:spPr>
          <a:xfrm>
            <a:off x="2699792" y="3789040"/>
            <a:ext cx="298480" cy="307777"/>
          </a:xfrm>
          <a:prstGeom prst="rect">
            <a:avLst/>
          </a:prstGeom>
          <a:noFill/>
        </p:spPr>
        <p:txBody>
          <a:bodyPr wrap="none" rtlCol="0">
            <a:spAutoFit/>
          </a:bodyPr>
          <a:lstStyle/>
          <a:p>
            <a:r>
              <a:rPr lang="en-US" altLang="zh-TW" sz="1400" dirty="0" err="1">
                <a:solidFill>
                  <a:srgbClr val="FF0000"/>
                </a:solidFill>
              </a:rPr>
              <a:t>z</a:t>
            </a:r>
            <a:r>
              <a:rPr lang="en-US" altLang="zh-TW" sz="1400" baseline="-5000" dirty="0" err="1">
                <a:solidFill>
                  <a:srgbClr val="FF0000"/>
                </a:solidFill>
              </a:rPr>
              <a:t>i</a:t>
            </a:r>
            <a:endParaRPr lang="zh-TW" altLang="en-US" sz="1400" baseline="-5000" dirty="0">
              <a:solidFill>
                <a:srgbClr val="FF0000"/>
              </a:solidFill>
            </a:endParaRPr>
          </a:p>
        </p:txBody>
      </p:sp>
      <p:sp>
        <p:nvSpPr>
          <p:cNvPr id="11" name="文字方塊 10"/>
          <p:cNvSpPr txBox="1"/>
          <p:nvPr/>
        </p:nvSpPr>
        <p:spPr>
          <a:xfrm>
            <a:off x="4356764" y="1681063"/>
            <a:ext cx="308098" cy="307777"/>
          </a:xfrm>
          <a:prstGeom prst="rect">
            <a:avLst/>
          </a:prstGeom>
          <a:noFill/>
        </p:spPr>
        <p:txBody>
          <a:bodyPr wrap="none" rtlCol="0">
            <a:spAutoFit/>
          </a:bodyPr>
          <a:lstStyle/>
          <a:p>
            <a:r>
              <a:rPr lang="en-US" altLang="zh-TW" sz="1400" dirty="0">
                <a:solidFill>
                  <a:srgbClr val="FF0000"/>
                </a:solidFill>
              </a:rPr>
              <a:t>x</a:t>
            </a:r>
            <a:r>
              <a:rPr lang="en-US" altLang="zh-TW" sz="1400" baseline="-5000" dirty="0">
                <a:solidFill>
                  <a:srgbClr val="FF0000"/>
                </a:solidFill>
              </a:rPr>
              <a:t>i</a:t>
            </a:r>
            <a:endParaRPr lang="zh-TW" altLang="en-US" sz="1400" baseline="-5000" dirty="0">
              <a:solidFill>
                <a:srgbClr val="FF0000"/>
              </a:solidFill>
            </a:endParaRPr>
          </a:p>
        </p:txBody>
      </p:sp>
      <p:pic>
        <p:nvPicPr>
          <p:cNvPr id="12" name="圖片 11"/>
          <p:cNvPicPr>
            <a:picLocks noChangeAspect="1"/>
          </p:cNvPicPr>
          <p:nvPr/>
        </p:nvPicPr>
        <p:blipFill>
          <a:blip r:embed="rId3"/>
          <a:stretch>
            <a:fillRect/>
          </a:stretch>
        </p:blipFill>
        <p:spPr>
          <a:xfrm>
            <a:off x="1259632" y="5013176"/>
            <a:ext cx="2439675" cy="720080"/>
          </a:xfrm>
          <a:prstGeom prst="rect">
            <a:avLst/>
          </a:prstGeom>
        </p:spPr>
      </p:pic>
      <p:pic>
        <p:nvPicPr>
          <p:cNvPr id="13" name="圖片 12"/>
          <p:cNvPicPr>
            <a:picLocks noChangeAspect="1"/>
          </p:cNvPicPr>
          <p:nvPr/>
        </p:nvPicPr>
        <p:blipFill>
          <a:blip r:embed="rId4"/>
          <a:stretch>
            <a:fillRect/>
          </a:stretch>
        </p:blipFill>
        <p:spPr>
          <a:xfrm>
            <a:off x="5232126" y="4437112"/>
            <a:ext cx="3211787" cy="2018026"/>
          </a:xfrm>
          <a:prstGeom prst="rect">
            <a:avLst/>
          </a:prstGeom>
        </p:spPr>
      </p:pic>
      <p:sp>
        <p:nvSpPr>
          <p:cNvPr id="15" name="矩形 14"/>
          <p:cNvSpPr/>
          <p:nvPr/>
        </p:nvSpPr>
        <p:spPr>
          <a:xfrm>
            <a:off x="5899300" y="4281528"/>
            <a:ext cx="1877437" cy="307777"/>
          </a:xfrm>
          <a:prstGeom prst="rect">
            <a:avLst/>
          </a:prstGeom>
        </p:spPr>
        <p:txBody>
          <a:bodyPr wrap="none">
            <a:spAutoFit/>
          </a:bodyPr>
          <a:lstStyle/>
          <a:p>
            <a:r>
              <a:rPr lang="en-US" altLang="zh-TW" sz="1400" dirty="0">
                <a:solidFill>
                  <a:srgbClr val="FF0000"/>
                </a:solidFill>
              </a:rPr>
              <a:t>p(X)</a:t>
            </a:r>
            <a:r>
              <a:rPr lang="zh-TW" altLang="en-US" sz="1400" dirty="0">
                <a:solidFill>
                  <a:srgbClr val="FF0000"/>
                </a:solidFill>
              </a:rPr>
              <a:t>       </a:t>
            </a:r>
            <a:r>
              <a:rPr lang="en-US" altLang="zh-TW" sz="1400" dirty="0">
                <a:solidFill>
                  <a:srgbClr val="FF0000"/>
                </a:solidFill>
              </a:rPr>
              <a:t>--&gt;          P(Z) </a:t>
            </a:r>
            <a:endParaRPr lang="zh-TW" altLang="en-US" sz="1400" dirty="0">
              <a:solidFill>
                <a:srgbClr val="FF0000"/>
              </a:solidFill>
            </a:endParaRPr>
          </a:p>
        </p:txBody>
      </p:sp>
    </p:spTree>
    <p:extLst>
      <p:ext uri="{BB962C8B-B14F-4D97-AF65-F5344CB8AC3E}">
        <p14:creationId xmlns:p14="http://schemas.microsoft.com/office/powerpoint/2010/main" val="251502929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如何訓練</a:t>
            </a:r>
            <a:r>
              <a:rPr lang="en-US" altLang="zh-TW" dirty="0"/>
              <a:t>?</a:t>
            </a:r>
            <a:endParaRPr lang="zh-TW" altLang="en-US" dirty="0"/>
          </a:p>
        </p:txBody>
      </p:sp>
      <p:sp>
        <p:nvSpPr>
          <p:cNvPr id="3" name="內容版面配置區 2"/>
          <p:cNvSpPr>
            <a:spLocks noGrp="1"/>
          </p:cNvSpPr>
          <p:nvPr>
            <p:ph idx="1"/>
          </p:nvPr>
        </p:nvSpPr>
        <p:spPr/>
        <p:txBody>
          <a:bodyPr/>
          <a:lstStyle/>
          <a:p>
            <a:r>
              <a:rPr lang="zh-TW" altLang="en-US" sz="2000" dirty="0"/>
              <a:t>總之，訓練的最終目標就是把前面 </a:t>
            </a:r>
            <a:r>
              <a:rPr lang="en-US" altLang="zh-TW" sz="2000" dirty="0"/>
              <a:t>maximum likelihood</a:t>
            </a:r>
            <a:r>
              <a:rPr lang="zh-TW" altLang="en-US" sz="2000" dirty="0"/>
              <a:t>式子中的 </a:t>
            </a:r>
            <a:r>
              <a:rPr lang="en-US" altLang="zh-TW" sz="2000" dirty="0"/>
              <a:t>p(X)</a:t>
            </a:r>
            <a:r>
              <a:rPr lang="zh-TW" altLang="en-US" sz="2000" dirty="0"/>
              <a:t>使用 </a:t>
            </a:r>
            <a:r>
              <a:rPr lang="en-US" altLang="zh-TW" sz="2000" dirty="0"/>
              <a:t>change of variables formula </a:t>
            </a:r>
            <a:r>
              <a:rPr lang="zh-TW" altLang="en-US" sz="2000" dirty="0"/>
              <a:t>代換掉，然後簡單地推導一下。</a:t>
            </a:r>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endParaRPr lang="en-US" altLang="zh-TW" sz="2000" dirty="0"/>
          </a:p>
          <a:p>
            <a:r>
              <a:rPr lang="zh-TW" altLang="en-US" sz="2000" dirty="0"/>
              <a:t>那麼為了讓這個參數 </a:t>
            </a:r>
            <a:r>
              <a:rPr lang="en-US" altLang="zh-TW" sz="2000" dirty="0"/>
              <a:t>θ</a:t>
            </a:r>
            <a:r>
              <a:rPr lang="zh-TW" altLang="en-US" sz="2000" dirty="0"/>
              <a:t>的網路可以被訓練，並且能夠作為 </a:t>
            </a:r>
            <a:r>
              <a:rPr lang="en-US" altLang="zh-TW" sz="2000" dirty="0"/>
              <a:t>generative model</a:t>
            </a:r>
            <a:r>
              <a:rPr lang="zh-TW" altLang="en-US" sz="2000" dirty="0"/>
              <a:t>，以下三個條件就是必須的：</a:t>
            </a:r>
            <a:endParaRPr lang="en-US" altLang="zh-TW" sz="2000" dirty="0"/>
          </a:p>
          <a:p>
            <a:pPr marL="457200" indent="-457200">
              <a:buAutoNum type="arabicPeriod"/>
            </a:pPr>
            <a:r>
              <a:rPr lang="zh-TW" altLang="en-US" sz="2000" dirty="0"/>
              <a:t>可逆 </a:t>
            </a:r>
            <a:r>
              <a:rPr lang="en-US" altLang="zh-TW" sz="2000" dirty="0"/>
              <a:t>(invertible Model): </a:t>
            </a:r>
            <a:r>
              <a:rPr lang="zh-TW" altLang="en-US" sz="2000" dirty="0"/>
              <a:t>因為 </a:t>
            </a:r>
            <a:r>
              <a:rPr lang="en-US" altLang="zh-TW" sz="2000" dirty="0"/>
              <a:t>f</a:t>
            </a:r>
            <a:r>
              <a:rPr lang="zh-TW" altLang="en-US" sz="2000" dirty="0"/>
              <a:t>的反函數才是真正生成要用的。回顧一下 </a:t>
            </a:r>
            <a:r>
              <a:rPr lang="en-US" altLang="zh-TW" sz="2000" dirty="0"/>
              <a:t>Normalizing flow</a:t>
            </a:r>
            <a:r>
              <a:rPr lang="zh-TW" altLang="en-US" sz="2000" dirty="0"/>
              <a:t>的概念與流程。一個可逆的函式 </a:t>
            </a:r>
            <a:r>
              <a:rPr lang="en-US" altLang="zh-TW" sz="2000" dirty="0"/>
              <a:t>f</a:t>
            </a:r>
            <a:r>
              <a:rPr lang="zh-TW" altLang="en-US" sz="2000" dirty="0"/>
              <a:t>，可以將 </a:t>
            </a:r>
            <a:r>
              <a:rPr lang="en-US" altLang="zh-TW" sz="2000" dirty="0"/>
              <a:t>X</a:t>
            </a:r>
            <a:r>
              <a:rPr lang="zh-TW" altLang="en-US" sz="2000" dirty="0"/>
              <a:t>的分布轉換到某種已知的簡單分布</a:t>
            </a:r>
            <a:endParaRPr lang="en-US" altLang="zh-TW" sz="2000" dirty="0"/>
          </a:p>
          <a:p>
            <a:pPr marL="457200" indent="-457200">
              <a:buAutoNum type="arabicPeriod"/>
            </a:pPr>
            <a:r>
              <a:rPr lang="zh-TW" altLang="en-US" sz="2000" dirty="0"/>
              <a:t>如可微才能使用 </a:t>
            </a:r>
            <a:r>
              <a:rPr lang="en-US" altLang="zh-TW" sz="2000" dirty="0"/>
              <a:t>gradient descent</a:t>
            </a:r>
            <a:r>
              <a:rPr lang="zh-TW" altLang="en-US" sz="2000" dirty="0"/>
              <a:t>來訓練</a:t>
            </a:r>
            <a:endParaRPr lang="en-US" altLang="zh-TW" sz="2000" dirty="0"/>
          </a:p>
          <a:p>
            <a:pPr marL="457200" indent="-457200">
              <a:buAutoNum type="arabicPeriod"/>
            </a:pPr>
            <a:r>
              <a:rPr lang="zh-TW" altLang="en-US" sz="2000" dirty="0"/>
              <a:t>有效率地計算 </a:t>
            </a:r>
            <a:r>
              <a:rPr lang="en-US" altLang="zh-TW" sz="2000" dirty="0"/>
              <a:t>Jacobian determinant</a:t>
            </a:r>
            <a:r>
              <a:rPr lang="zh-TW" altLang="en-US" sz="2000" dirty="0"/>
              <a:t>以及有效率地計算反函數。</a:t>
            </a:r>
          </a:p>
        </p:txBody>
      </p:sp>
      <p:pic>
        <p:nvPicPr>
          <p:cNvPr id="4" name="圖片 3"/>
          <p:cNvPicPr>
            <a:picLocks noChangeAspect="1"/>
          </p:cNvPicPr>
          <p:nvPr/>
        </p:nvPicPr>
        <p:blipFill>
          <a:blip r:embed="rId2"/>
          <a:stretch>
            <a:fillRect/>
          </a:stretch>
        </p:blipFill>
        <p:spPr>
          <a:xfrm>
            <a:off x="2051720" y="1844824"/>
            <a:ext cx="3985494" cy="1584176"/>
          </a:xfrm>
          <a:prstGeom prst="rect">
            <a:avLst/>
          </a:prstGeom>
        </p:spPr>
      </p:pic>
      <p:sp>
        <p:nvSpPr>
          <p:cNvPr id="5" name="矩形 4"/>
          <p:cNvSpPr/>
          <p:nvPr/>
        </p:nvSpPr>
        <p:spPr>
          <a:xfrm>
            <a:off x="1043609" y="6597351"/>
            <a:ext cx="8100392" cy="261610"/>
          </a:xfrm>
          <a:prstGeom prst="rect">
            <a:avLst/>
          </a:prstGeom>
        </p:spPr>
        <p:txBody>
          <a:bodyPr wrap="square">
            <a:spAutoFit/>
          </a:bodyPr>
          <a:lstStyle/>
          <a:p>
            <a:r>
              <a:rPr lang="en-US" altLang="zh-TW" sz="1100" dirty="0"/>
              <a:t> ref: https://medium.com/ai-blog-tw/</a:t>
            </a:r>
            <a:r>
              <a:rPr lang="zh-TW" altLang="en-US" sz="1100" dirty="0"/>
              <a:t>深入淺出</a:t>
            </a:r>
            <a:r>
              <a:rPr lang="en-US" altLang="zh-TW" sz="1100" dirty="0"/>
              <a:t>-normalizing-flow-nice-</a:t>
            </a:r>
            <a:r>
              <a:rPr lang="en-US" altLang="zh-TW" sz="1100" dirty="0" err="1"/>
              <a:t>realnvp</a:t>
            </a:r>
            <a:r>
              <a:rPr lang="en-US" altLang="zh-TW" sz="1100" dirty="0"/>
              <a:t>-glow-flow-generative-model</a:t>
            </a:r>
            <a:r>
              <a:rPr lang="zh-TW" altLang="en-US" sz="1100" dirty="0"/>
              <a:t>不只有</a:t>
            </a:r>
            <a:r>
              <a:rPr lang="en-US" altLang="zh-TW" sz="1100" dirty="0"/>
              <a:t>-</a:t>
            </a:r>
            <a:r>
              <a:rPr lang="en-US" altLang="zh-TW" sz="1100" dirty="0" err="1"/>
              <a:t>gan</a:t>
            </a:r>
            <a:r>
              <a:rPr lang="zh-TW" altLang="en-US" sz="1100" dirty="0"/>
              <a:t>跟</a:t>
            </a:r>
            <a:r>
              <a:rPr lang="en-US" altLang="zh-TW" sz="1100" dirty="0"/>
              <a:t>-vae-29f8e471121</a:t>
            </a:r>
            <a:endParaRPr lang="zh-TW" altLang="en-US" sz="1100" dirty="0"/>
          </a:p>
        </p:txBody>
      </p:sp>
    </p:spTree>
    <p:extLst>
      <p:ext uri="{BB962C8B-B14F-4D97-AF65-F5344CB8AC3E}">
        <p14:creationId xmlns:p14="http://schemas.microsoft.com/office/powerpoint/2010/main" val="371493340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Jacobian Matrix of f(x)</a:t>
            </a:r>
            <a:endParaRPr lang="zh-TW" altLang="en-US" dirty="0"/>
          </a:p>
        </p:txBody>
      </p:sp>
      <p:sp>
        <p:nvSpPr>
          <p:cNvPr id="3" name="內容版面配置區 2"/>
          <p:cNvSpPr>
            <a:spLocks noGrp="1"/>
          </p:cNvSpPr>
          <p:nvPr>
            <p:ph idx="1"/>
          </p:nvPr>
        </p:nvSpPr>
        <p:spPr>
          <a:xfrm>
            <a:off x="181058" y="1118896"/>
            <a:ext cx="8711422" cy="5040312"/>
          </a:xfrm>
        </p:spPr>
        <p:txBody>
          <a:bodyPr/>
          <a:lstStyle/>
          <a:p>
            <a:r>
              <a:rPr lang="zh-TW" altLang="en-US" sz="1800" dirty="0"/>
              <a:t>因此，</a:t>
            </a:r>
            <a:r>
              <a:rPr lang="en-US" altLang="zh-TW" sz="1800" dirty="0"/>
              <a:t>Normalizing flow</a:t>
            </a:r>
            <a:r>
              <a:rPr lang="zh-TW" altLang="en-US" sz="1800" dirty="0"/>
              <a:t>中有兩個重要的 </a:t>
            </a:r>
            <a:r>
              <a:rPr lang="en-US" altLang="zh-TW" sz="1800" dirty="0"/>
              <a:t>components:</a:t>
            </a:r>
          </a:p>
          <a:p>
            <a:pPr marL="342900" indent="-342900">
              <a:buFont typeface="+mj-lt"/>
              <a:buAutoNum type="arabicPeriod"/>
            </a:pPr>
            <a:r>
              <a:rPr lang="en-US" altLang="zh-TW" sz="1800" dirty="0"/>
              <a:t>Base measurement: </a:t>
            </a:r>
            <a:r>
              <a:rPr lang="zh-TW" altLang="en-US" sz="1800" dirty="0"/>
              <a:t>下圖右邊的 </a:t>
            </a:r>
            <a:r>
              <a:rPr lang="en-US" altLang="zh-TW" sz="1800" dirty="0" err="1"/>
              <a:t>p</a:t>
            </a:r>
            <a:r>
              <a:rPr lang="en-US" altLang="zh-TW" sz="1800" baseline="-25000" dirty="0" err="1"/>
              <a:t>z</a:t>
            </a:r>
            <a:r>
              <a:rPr lang="en-US" altLang="zh-TW" sz="1800" dirty="0"/>
              <a:t>(z) </a:t>
            </a:r>
            <a:r>
              <a:rPr lang="zh-TW" altLang="en-US" sz="1800" dirty="0"/>
              <a:t>，常用如高斯分布。</a:t>
            </a:r>
          </a:p>
          <a:p>
            <a:pPr marL="342900" indent="-342900">
              <a:buFont typeface="+mj-lt"/>
              <a:buAutoNum type="arabicPeriod"/>
            </a:pPr>
            <a:r>
              <a:rPr lang="en-US" altLang="zh-TW" sz="1800" dirty="0"/>
              <a:t>Flow: </a:t>
            </a:r>
            <a:r>
              <a:rPr lang="zh-TW" altLang="en-US" sz="1800" dirty="0"/>
              <a:t>下圖的 </a:t>
            </a:r>
            <a:r>
              <a:rPr lang="en-US" altLang="zh-TW" sz="1800" dirty="0"/>
              <a:t>f()</a:t>
            </a:r>
            <a:r>
              <a:rPr lang="zh-TW" altLang="en-US" sz="1800" dirty="0"/>
              <a:t>，而且必須可逆 </a:t>
            </a:r>
            <a:r>
              <a:rPr lang="en-US" altLang="zh-TW" sz="1800" dirty="0"/>
              <a:t>(invertible) </a:t>
            </a:r>
            <a:r>
              <a:rPr lang="zh-TW" altLang="en-US" sz="1800" dirty="0"/>
              <a:t>且可微 </a:t>
            </a:r>
            <a:r>
              <a:rPr lang="en-US" altLang="zh-TW" sz="1800" dirty="0"/>
              <a:t>(differentiable)</a:t>
            </a:r>
            <a:r>
              <a:rPr lang="zh-TW" altLang="en-US" sz="1800" dirty="0"/>
              <a:t>，又能夠有效率地計算 </a:t>
            </a:r>
            <a:r>
              <a:rPr lang="en-US" altLang="zh-TW" sz="1800" dirty="0"/>
              <a:t>Jacobian determinant</a:t>
            </a:r>
            <a:r>
              <a:rPr lang="zh-TW" altLang="en-US" sz="1800" dirty="0"/>
              <a:t>以及有效率地計算反函數。</a:t>
            </a:r>
            <a:endParaRPr lang="en-US" altLang="zh-TW" sz="1800" dirty="0"/>
          </a:p>
          <a:p>
            <a:pPr marL="342900" indent="-342900">
              <a:buFont typeface="+mj-lt"/>
              <a:buAutoNum type="arabicPeriod"/>
            </a:pPr>
            <a:endParaRPr lang="en-US" altLang="zh-TW" sz="1800" dirty="0"/>
          </a:p>
          <a:p>
            <a:pPr marL="342900" indent="-342900">
              <a:buFont typeface="+mj-lt"/>
              <a:buAutoNum type="arabicPeriod"/>
            </a:pPr>
            <a:endParaRPr lang="en-US" altLang="zh-TW" sz="1800" dirty="0"/>
          </a:p>
          <a:p>
            <a:pPr marL="342900" indent="-342900">
              <a:buFont typeface="+mj-lt"/>
              <a:buAutoNum type="arabicPeriod"/>
            </a:pPr>
            <a:endParaRPr lang="en-US" altLang="zh-TW" sz="1800" dirty="0"/>
          </a:p>
          <a:p>
            <a:pPr marL="342900" indent="-342900">
              <a:buFont typeface="+mj-lt"/>
              <a:buAutoNum type="arabicPeriod"/>
            </a:pPr>
            <a:endParaRPr lang="en-US" altLang="zh-TW" sz="1800" dirty="0"/>
          </a:p>
          <a:p>
            <a:pPr marL="342900" indent="-342900">
              <a:buFont typeface="+mj-lt"/>
              <a:buAutoNum type="arabicPeriod"/>
            </a:pPr>
            <a:endParaRPr lang="en-US" altLang="zh-TW" sz="1800" dirty="0"/>
          </a:p>
          <a:p>
            <a:pPr marL="342900" indent="-342900">
              <a:buFont typeface="+mj-lt"/>
              <a:buAutoNum type="arabicPeriod"/>
            </a:pPr>
            <a:endParaRPr lang="en-US" altLang="zh-TW" sz="1800" dirty="0"/>
          </a:p>
          <a:p>
            <a:pPr marL="342900" indent="-342900">
              <a:buFont typeface="+mj-lt"/>
              <a:buAutoNum type="arabicPeriod"/>
            </a:pPr>
            <a:endParaRPr lang="en-US" altLang="zh-TW" sz="1800" dirty="0"/>
          </a:p>
          <a:p>
            <a:r>
              <a:rPr lang="en-US" altLang="zh-TW" sz="1800" dirty="0"/>
              <a:t>Flow Model (or say </a:t>
            </a:r>
            <a:r>
              <a:rPr lang="en-US" altLang="zh-TW" sz="1800" dirty="0" err="1"/>
              <a:t>Bijector</a:t>
            </a:r>
            <a:r>
              <a:rPr lang="en-US" altLang="zh-TW" sz="1800" dirty="0"/>
              <a:t>)</a:t>
            </a:r>
          </a:p>
          <a:p>
            <a:r>
              <a:rPr lang="zh-TW" altLang="en-US" sz="1800" dirty="0"/>
              <a:t>最簡單的 </a:t>
            </a:r>
            <a:r>
              <a:rPr lang="en-US" altLang="zh-TW" sz="1800" dirty="0"/>
              <a:t>flow model</a:t>
            </a:r>
            <a:r>
              <a:rPr lang="zh-TW" altLang="en-US" sz="1800" dirty="0"/>
              <a:t>可以是一個 </a:t>
            </a:r>
            <a:r>
              <a:rPr lang="en-US" altLang="zh-TW" sz="1800" dirty="0"/>
              <a:t>linear model</a:t>
            </a:r>
            <a:r>
              <a:rPr lang="zh-TW" altLang="en-US" sz="1800" dirty="0"/>
              <a:t>，也就是 </a:t>
            </a:r>
            <a:r>
              <a:rPr lang="en-US" altLang="zh-TW" sz="1800" dirty="0"/>
              <a:t>f(x) = Ax + b </a:t>
            </a:r>
            <a:r>
              <a:rPr lang="zh-TW" altLang="en-US" sz="1800" dirty="0"/>
              <a:t>。這樣的 </a:t>
            </a:r>
            <a:r>
              <a:rPr lang="en-US" altLang="zh-TW" sz="1800" dirty="0"/>
              <a:t>model</a:t>
            </a:r>
            <a:r>
              <a:rPr lang="zh-TW" altLang="en-US" sz="1800" dirty="0"/>
              <a:t>確實簡單地可逆、可微、又好計算，但表述能力可能就不太夠了。</a:t>
            </a:r>
            <a:endParaRPr lang="en-US" altLang="zh-TW" sz="1800" dirty="0"/>
          </a:p>
          <a:p>
            <a:r>
              <a:rPr lang="en-US" altLang="zh-TW" sz="1800" dirty="0"/>
              <a:t>Coupling flow</a:t>
            </a:r>
            <a:r>
              <a:rPr lang="zh-TW" altLang="en-US" sz="1800" dirty="0"/>
              <a:t>就是一個簡單、精巧的方法，將表述力很強、但不符合 </a:t>
            </a:r>
            <a:r>
              <a:rPr lang="en-US" altLang="zh-TW" sz="1800" dirty="0"/>
              <a:t>flow model</a:t>
            </a:r>
            <a:r>
              <a:rPr lang="zh-TW" altLang="en-US" sz="1800" dirty="0"/>
              <a:t>原則的模型藏在一個合法的 </a:t>
            </a:r>
            <a:r>
              <a:rPr lang="en-US" altLang="zh-TW" sz="1800" dirty="0"/>
              <a:t>flow model</a:t>
            </a:r>
            <a:r>
              <a:rPr lang="zh-TW" altLang="en-US" sz="1800" dirty="0"/>
              <a:t>中。</a:t>
            </a:r>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p:txBody>
      </p:sp>
      <p:sp>
        <p:nvSpPr>
          <p:cNvPr id="5" name="矩形 4"/>
          <p:cNvSpPr/>
          <p:nvPr/>
        </p:nvSpPr>
        <p:spPr>
          <a:xfrm>
            <a:off x="1043609" y="6597351"/>
            <a:ext cx="8100392" cy="261610"/>
          </a:xfrm>
          <a:prstGeom prst="rect">
            <a:avLst/>
          </a:prstGeom>
        </p:spPr>
        <p:txBody>
          <a:bodyPr wrap="square">
            <a:spAutoFit/>
          </a:bodyPr>
          <a:lstStyle/>
          <a:p>
            <a:r>
              <a:rPr lang="en-US" altLang="zh-TW" sz="1100" dirty="0"/>
              <a:t> ref: https://medium.com/ai-blog-tw/</a:t>
            </a:r>
            <a:r>
              <a:rPr lang="zh-TW" altLang="en-US" sz="1100" dirty="0"/>
              <a:t>深入淺出</a:t>
            </a:r>
            <a:r>
              <a:rPr lang="en-US" altLang="zh-TW" sz="1100" dirty="0"/>
              <a:t>-normalizing-flow-nice-</a:t>
            </a:r>
            <a:r>
              <a:rPr lang="en-US" altLang="zh-TW" sz="1100" dirty="0" err="1"/>
              <a:t>realnvp</a:t>
            </a:r>
            <a:r>
              <a:rPr lang="en-US" altLang="zh-TW" sz="1100" dirty="0"/>
              <a:t>-glow-flow-generative-model</a:t>
            </a:r>
            <a:r>
              <a:rPr lang="zh-TW" altLang="en-US" sz="1100" dirty="0"/>
              <a:t>不只有</a:t>
            </a:r>
            <a:r>
              <a:rPr lang="en-US" altLang="zh-TW" sz="1100" dirty="0"/>
              <a:t>-</a:t>
            </a:r>
            <a:r>
              <a:rPr lang="en-US" altLang="zh-TW" sz="1100" dirty="0" err="1"/>
              <a:t>gan</a:t>
            </a:r>
            <a:r>
              <a:rPr lang="zh-TW" altLang="en-US" sz="1100" dirty="0"/>
              <a:t>跟</a:t>
            </a:r>
            <a:r>
              <a:rPr lang="en-US" altLang="zh-TW" sz="1100" dirty="0"/>
              <a:t>-vae-29f8e471121</a:t>
            </a:r>
            <a:endParaRPr lang="zh-TW" altLang="en-US" sz="1100" dirty="0"/>
          </a:p>
        </p:txBody>
      </p:sp>
      <p:pic>
        <p:nvPicPr>
          <p:cNvPr id="7" name="圖片 6"/>
          <p:cNvPicPr>
            <a:picLocks noChangeAspect="1"/>
          </p:cNvPicPr>
          <p:nvPr/>
        </p:nvPicPr>
        <p:blipFill>
          <a:blip r:embed="rId2"/>
          <a:stretch>
            <a:fillRect/>
          </a:stretch>
        </p:blipFill>
        <p:spPr>
          <a:xfrm>
            <a:off x="1475656" y="2492896"/>
            <a:ext cx="5544616" cy="1530142"/>
          </a:xfrm>
          <a:prstGeom prst="rect">
            <a:avLst/>
          </a:prstGeom>
        </p:spPr>
      </p:pic>
    </p:spTree>
    <p:extLst>
      <p:ext uri="{BB962C8B-B14F-4D97-AF65-F5344CB8AC3E}">
        <p14:creationId xmlns:p14="http://schemas.microsoft.com/office/powerpoint/2010/main" val="251695391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Coupling Flow</a:t>
            </a:r>
            <a:endParaRPr lang="zh-TW" altLang="en-US" dirty="0"/>
          </a:p>
        </p:txBody>
      </p:sp>
      <p:sp>
        <p:nvSpPr>
          <p:cNvPr id="3" name="內容版面配置區 2"/>
          <p:cNvSpPr>
            <a:spLocks noGrp="1"/>
          </p:cNvSpPr>
          <p:nvPr>
            <p:ph idx="1"/>
          </p:nvPr>
        </p:nvSpPr>
        <p:spPr>
          <a:xfrm>
            <a:off x="181058" y="1118896"/>
            <a:ext cx="8711422" cy="5040312"/>
          </a:xfrm>
        </p:spPr>
        <p:txBody>
          <a:bodyPr/>
          <a:lstStyle/>
          <a:p>
            <a:r>
              <a:rPr lang="zh-TW" altLang="en-US" sz="1800" dirty="0"/>
              <a:t>因此，</a:t>
            </a:r>
            <a:r>
              <a:rPr lang="en-US" altLang="zh-TW" sz="1800" dirty="0"/>
              <a:t>Normalizing flow</a:t>
            </a:r>
            <a:r>
              <a:rPr lang="zh-TW" altLang="en-US" sz="1800" dirty="0"/>
              <a:t>中有兩個重要的 </a:t>
            </a:r>
            <a:r>
              <a:rPr lang="en-US" altLang="zh-TW" sz="1800" dirty="0"/>
              <a:t>components:</a:t>
            </a:r>
          </a:p>
          <a:p>
            <a:pPr marL="342900" indent="-342900">
              <a:buFont typeface="+mj-lt"/>
              <a:buAutoNum type="arabicPeriod"/>
            </a:pPr>
            <a:r>
              <a:rPr lang="en-US" altLang="zh-TW" sz="1800" dirty="0"/>
              <a:t>Base measurement: </a:t>
            </a:r>
            <a:r>
              <a:rPr lang="zh-TW" altLang="en-US" sz="1800" dirty="0"/>
              <a:t>下圖右邊的 </a:t>
            </a:r>
            <a:r>
              <a:rPr lang="en-US" altLang="zh-TW" sz="1800" dirty="0" err="1"/>
              <a:t>p</a:t>
            </a:r>
            <a:r>
              <a:rPr lang="en-US" altLang="zh-TW" sz="1800" baseline="-25000" dirty="0" err="1"/>
              <a:t>z</a:t>
            </a:r>
            <a:r>
              <a:rPr lang="en-US" altLang="zh-TW" sz="1800" dirty="0"/>
              <a:t>(z) </a:t>
            </a:r>
            <a:r>
              <a:rPr lang="zh-TW" altLang="en-US" sz="1800" dirty="0"/>
              <a:t>，常用如高斯分布。</a:t>
            </a:r>
          </a:p>
          <a:p>
            <a:pPr marL="342900" indent="-342900">
              <a:buFont typeface="+mj-lt"/>
              <a:buAutoNum type="arabicPeriod"/>
            </a:pPr>
            <a:r>
              <a:rPr lang="en-US" altLang="zh-TW" sz="1800" dirty="0"/>
              <a:t>Flow: </a:t>
            </a:r>
            <a:r>
              <a:rPr lang="zh-TW" altLang="en-US" sz="1800" dirty="0"/>
              <a:t>下圖的 </a:t>
            </a:r>
            <a:r>
              <a:rPr lang="en-US" altLang="zh-TW" sz="1800" dirty="0"/>
              <a:t>f()</a:t>
            </a:r>
            <a:r>
              <a:rPr lang="zh-TW" altLang="en-US" sz="1800" dirty="0"/>
              <a:t>，而且必須可逆 </a:t>
            </a:r>
            <a:r>
              <a:rPr lang="en-US" altLang="zh-TW" sz="1800" dirty="0"/>
              <a:t>(invertible) </a:t>
            </a:r>
            <a:r>
              <a:rPr lang="zh-TW" altLang="en-US" sz="1800" dirty="0"/>
              <a:t>且可微 </a:t>
            </a:r>
            <a:r>
              <a:rPr lang="en-US" altLang="zh-TW" sz="1800" dirty="0"/>
              <a:t>(differentiable)</a:t>
            </a:r>
            <a:r>
              <a:rPr lang="zh-TW" altLang="en-US" sz="1800" dirty="0"/>
              <a:t>，又能夠有效率地計算 </a:t>
            </a:r>
            <a:r>
              <a:rPr lang="en-US" altLang="zh-TW" sz="1800" dirty="0"/>
              <a:t>Jacobian determinant</a:t>
            </a:r>
            <a:r>
              <a:rPr lang="zh-TW" altLang="en-US" sz="1800" dirty="0"/>
              <a:t>以及有效率地計算反函數。</a:t>
            </a:r>
            <a:endParaRPr lang="en-US" altLang="zh-TW" sz="1800" dirty="0"/>
          </a:p>
          <a:p>
            <a:pPr marL="342900" indent="-342900">
              <a:buFont typeface="+mj-lt"/>
              <a:buAutoNum type="arabicPeriod"/>
            </a:pPr>
            <a:endParaRPr lang="en-US" altLang="zh-TW" sz="1800" dirty="0"/>
          </a:p>
          <a:p>
            <a:pPr marL="342900" indent="-342900">
              <a:buFont typeface="+mj-lt"/>
              <a:buAutoNum type="arabicPeriod"/>
            </a:pPr>
            <a:endParaRPr lang="en-US" altLang="zh-TW" sz="1800" dirty="0"/>
          </a:p>
          <a:p>
            <a:pPr marL="342900" indent="-342900">
              <a:buFont typeface="+mj-lt"/>
              <a:buAutoNum type="arabicPeriod"/>
            </a:pPr>
            <a:endParaRPr lang="en-US" altLang="zh-TW" sz="1800" dirty="0"/>
          </a:p>
          <a:p>
            <a:pPr marL="342900" indent="-342900">
              <a:buFont typeface="+mj-lt"/>
              <a:buAutoNum type="arabicPeriod"/>
            </a:pPr>
            <a:endParaRPr lang="en-US" altLang="zh-TW" sz="1800" dirty="0"/>
          </a:p>
          <a:p>
            <a:pPr marL="342900" indent="-342900">
              <a:buFont typeface="+mj-lt"/>
              <a:buAutoNum type="arabicPeriod"/>
            </a:pPr>
            <a:endParaRPr lang="en-US" altLang="zh-TW" sz="1800" dirty="0"/>
          </a:p>
          <a:p>
            <a:pPr marL="342900" indent="-342900">
              <a:buFont typeface="+mj-lt"/>
              <a:buAutoNum type="arabicPeriod"/>
            </a:pPr>
            <a:endParaRPr lang="en-US" altLang="zh-TW" sz="1800" dirty="0"/>
          </a:p>
          <a:p>
            <a:pPr marL="342900" indent="-342900">
              <a:buFont typeface="+mj-lt"/>
              <a:buAutoNum type="arabicPeriod"/>
            </a:pPr>
            <a:endParaRPr lang="en-US" altLang="zh-TW" sz="1800" dirty="0"/>
          </a:p>
          <a:p>
            <a:r>
              <a:rPr lang="en-US" altLang="zh-TW" sz="1800" dirty="0"/>
              <a:t>Flow Model (or say </a:t>
            </a:r>
            <a:r>
              <a:rPr lang="en-US" altLang="zh-TW" sz="1800" dirty="0" err="1"/>
              <a:t>Bijector</a:t>
            </a:r>
            <a:r>
              <a:rPr lang="en-US" altLang="zh-TW" sz="1800" dirty="0"/>
              <a:t>)</a:t>
            </a:r>
          </a:p>
          <a:p>
            <a:r>
              <a:rPr lang="zh-TW" altLang="en-US" sz="1800" dirty="0"/>
              <a:t>最簡單的 </a:t>
            </a:r>
            <a:r>
              <a:rPr lang="en-US" altLang="zh-TW" sz="1800" dirty="0"/>
              <a:t>flow model</a:t>
            </a:r>
            <a:r>
              <a:rPr lang="zh-TW" altLang="en-US" sz="1800" dirty="0"/>
              <a:t>可以是一個 </a:t>
            </a:r>
            <a:r>
              <a:rPr lang="en-US" altLang="zh-TW" sz="1800" dirty="0"/>
              <a:t>linear model</a:t>
            </a:r>
            <a:r>
              <a:rPr lang="zh-TW" altLang="en-US" sz="1800" dirty="0"/>
              <a:t>，也就是 </a:t>
            </a:r>
            <a:r>
              <a:rPr lang="en-US" altLang="zh-TW" sz="1800" dirty="0"/>
              <a:t>f(x) = Ax + b </a:t>
            </a:r>
            <a:r>
              <a:rPr lang="zh-TW" altLang="en-US" sz="1800" dirty="0"/>
              <a:t>。這樣的 </a:t>
            </a:r>
            <a:r>
              <a:rPr lang="en-US" altLang="zh-TW" sz="1800" dirty="0"/>
              <a:t>model</a:t>
            </a:r>
            <a:r>
              <a:rPr lang="zh-TW" altLang="en-US" sz="1800" dirty="0"/>
              <a:t>確實簡單地可逆、可微、又好計算，但表述能力可能就不太夠了。</a:t>
            </a:r>
            <a:endParaRPr lang="en-US" altLang="zh-TW" sz="1800" dirty="0"/>
          </a:p>
          <a:p>
            <a:r>
              <a:rPr lang="en-US" altLang="zh-TW" sz="1800" dirty="0"/>
              <a:t>Coupling flow</a:t>
            </a:r>
            <a:r>
              <a:rPr lang="zh-TW" altLang="en-US" sz="1800" dirty="0"/>
              <a:t>就是一個簡單、精巧的方法，將表述力很強、但不符合 </a:t>
            </a:r>
            <a:r>
              <a:rPr lang="en-US" altLang="zh-TW" sz="1800" dirty="0"/>
              <a:t>flow model</a:t>
            </a:r>
            <a:r>
              <a:rPr lang="zh-TW" altLang="en-US" sz="1800" dirty="0"/>
              <a:t>原則的模型藏在一個合法的 </a:t>
            </a:r>
            <a:r>
              <a:rPr lang="en-US" altLang="zh-TW" sz="1800" dirty="0"/>
              <a:t>flow model</a:t>
            </a:r>
            <a:r>
              <a:rPr lang="zh-TW" altLang="en-US" sz="1800" dirty="0"/>
              <a:t>中。</a:t>
            </a:r>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p:txBody>
      </p:sp>
      <p:sp>
        <p:nvSpPr>
          <p:cNvPr id="5" name="矩形 4"/>
          <p:cNvSpPr/>
          <p:nvPr/>
        </p:nvSpPr>
        <p:spPr>
          <a:xfrm>
            <a:off x="1043609" y="6597351"/>
            <a:ext cx="8100392" cy="261610"/>
          </a:xfrm>
          <a:prstGeom prst="rect">
            <a:avLst/>
          </a:prstGeom>
        </p:spPr>
        <p:txBody>
          <a:bodyPr wrap="square">
            <a:spAutoFit/>
          </a:bodyPr>
          <a:lstStyle/>
          <a:p>
            <a:r>
              <a:rPr lang="en-US" altLang="zh-TW" sz="1100" dirty="0"/>
              <a:t> ref: https://medium.com/ai-blog-tw/</a:t>
            </a:r>
            <a:r>
              <a:rPr lang="zh-TW" altLang="en-US" sz="1100" dirty="0"/>
              <a:t>深入淺出</a:t>
            </a:r>
            <a:r>
              <a:rPr lang="en-US" altLang="zh-TW" sz="1100" dirty="0"/>
              <a:t>-normalizing-flow-nice-</a:t>
            </a:r>
            <a:r>
              <a:rPr lang="en-US" altLang="zh-TW" sz="1100" dirty="0" err="1"/>
              <a:t>realnvp</a:t>
            </a:r>
            <a:r>
              <a:rPr lang="en-US" altLang="zh-TW" sz="1100" dirty="0"/>
              <a:t>-glow-flow-generative-model</a:t>
            </a:r>
            <a:r>
              <a:rPr lang="zh-TW" altLang="en-US" sz="1100" dirty="0"/>
              <a:t>不只有</a:t>
            </a:r>
            <a:r>
              <a:rPr lang="en-US" altLang="zh-TW" sz="1100" dirty="0"/>
              <a:t>-</a:t>
            </a:r>
            <a:r>
              <a:rPr lang="en-US" altLang="zh-TW" sz="1100" dirty="0" err="1"/>
              <a:t>gan</a:t>
            </a:r>
            <a:r>
              <a:rPr lang="zh-TW" altLang="en-US" sz="1100" dirty="0"/>
              <a:t>跟</a:t>
            </a:r>
            <a:r>
              <a:rPr lang="en-US" altLang="zh-TW" sz="1100" dirty="0"/>
              <a:t>-vae-29f8e471121</a:t>
            </a:r>
            <a:endParaRPr lang="zh-TW" altLang="en-US" sz="1100" dirty="0"/>
          </a:p>
        </p:txBody>
      </p:sp>
      <p:pic>
        <p:nvPicPr>
          <p:cNvPr id="7" name="圖片 6"/>
          <p:cNvPicPr>
            <a:picLocks noChangeAspect="1"/>
          </p:cNvPicPr>
          <p:nvPr/>
        </p:nvPicPr>
        <p:blipFill>
          <a:blip r:embed="rId2"/>
          <a:stretch>
            <a:fillRect/>
          </a:stretch>
        </p:blipFill>
        <p:spPr>
          <a:xfrm>
            <a:off x="1475656" y="2492896"/>
            <a:ext cx="5544616" cy="1530142"/>
          </a:xfrm>
          <a:prstGeom prst="rect">
            <a:avLst/>
          </a:prstGeom>
        </p:spPr>
      </p:pic>
    </p:spTree>
    <p:extLst>
      <p:ext uri="{BB962C8B-B14F-4D97-AF65-F5344CB8AC3E}">
        <p14:creationId xmlns:p14="http://schemas.microsoft.com/office/powerpoint/2010/main" val="390439755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214223"/>
            <a:ext cx="8264525" cy="720725"/>
          </a:xfrm>
        </p:spPr>
        <p:txBody>
          <a:bodyPr/>
          <a:lstStyle/>
          <a:p>
            <a:r>
              <a:rPr lang="en-US" altLang="zh-TW" b="0" dirty="0"/>
              <a:t>Coupling Flow</a:t>
            </a:r>
            <a:endParaRPr lang="zh-TW" altLang="en-US" dirty="0"/>
          </a:p>
        </p:txBody>
      </p:sp>
      <p:sp>
        <p:nvSpPr>
          <p:cNvPr id="3" name="內容版面配置區 2"/>
          <p:cNvSpPr>
            <a:spLocks noGrp="1"/>
          </p:cNvSpPr>
          <p:nvPr>
            <p:ph idx="1"/>
          </p:nvPr>
        </p:nvSpPr>
        <p:spPr>
          <a:xfrm>
            <a:off x="144281" y="1004727"/>
            <a:ext cx="8711422" cy="5040312"/>
          </a:xfrm>
        </p:spPr>
        <p:txBody>
          <a:bodyPr/>
          <a:lstStyle/>
          <a:p>
            <a:r>
              <a:rPr lang="en-US" altLang="zh-TW" sz="1800" dirty="0"/>
              <a:t>A </a:t>
            </a:r>
            <a:r>
              <a:rPr lang="en-US" altLang="zh-TW" sz="1800" i="1" dirty="0"/>
              <a:t>coupling layer </a:t>
            </a:r>
            <a:r>
              <a:rPr lang="en-US" altLang="zh-TW" sz="1800" dirty="0"/>
              <a:t>produces a scale and translation factor for each element of its input.</a:t>
            </a:r>
          </a:p>
          <a:p>
            <a:r>
              <a:rPr lang="en-US" altLang="zh-TW" sz="1800" dirty="0"/>
              <a:t>In other words, it produces two tensors that are exactly the same size as the input,</a:t>
            </a:r>
          </a:p>
          <a:p>
            <a:r>
              <a:rPr lang="en-US" altLang="zh-TW" sz="1800" dirty="0"/>
              <a:t>one for the scale factor and one for the translation factor, as shown</a:t>
            </a:r>
          </a:p>
          <a:p>
            <a:endParaRPr lang="en-US" altLang="zh-TW" sz="1800" dirty="0"/>
          </a:p>
          <a:p>
            <a:endParaRPr lang="en-US" altLang="zh-TW" sz="1800" dirty="0"/>
          </a:p>
          <a:p>
            <a:endParaRPr lang="en-US" altLang="zh-TW" sz="1800" dirty="0"/>
          </a:p>
          <a:p>
            <a:endParaRPr lang="en-US" altLang="zh-TW" sz="1800" dirty="0"/>
          </a:p>
          <a:p>
            <a:endParaRPr lang="en-US" altLang="zh-TW" sz="1800" dirty="0"/>
          </a:p>
          <a:p>
            <a:endParaRPr lang="en-US" altLang="zh-TW" sz="1800" dirty="0"/>
          </a:p>
          <a:p>
            <a:r>
              <a:rPr lang="en-US" altLang="zh-TW" sz="1800" dirty="0"/>
              <a:t>Passing data through a coupling layer The architecture of a coupling layer is not particularly interesting—what makes it unique is the way the input data is </a:t>
            </a:r>
            <a:r>
              <a:rPr lang="en-US" altLang="zh-TW" sz="1800" dirty="0">
                <a:solidFill>
                  <a:srgbClr val="FF0000"/>
                </a:solidFill>
              </a:rPr>
              <a:t>masked</a:t>
            </a:r>
            <a:r>
              <a:rPr lang="en-US" altLang="zh-TW" sz="1800" dirty="0"/>
              <a:t> and transformed as it is fed through the layer, as shown.</a:t>
            </a:r>
          </a:p>
          <a:p>
            <a:pPr marL="342900" indent="-342900">
              <a:buFont typeface="+mj-lt"/>
              <a:buAutoNum type="arabicPeriod"/>
            </a:pPr>
            <a:endParaRPr lang="en-US" altLang="zh-TW" sz="1400" dirty="0"/>
          </a:p>
          <a:p>
            <a:pPr marL="342900" indent="-342900">
              <a:buFont typeface="+mj-lt"/>
              <a:buAutoNum type="arabicPeriod"/>
            </a:pPr>
            <a:endParaRPr lang="en-US" altLang="zh-TW" sz="1400" dirty="0"/>
          </a:p>
          <a:p>
            <a:pPr marL="342900" indent="-342900">
              <a:buFont typeface="+mj-lt"/>
              <a:buAutoNum type="arabicPeriod"/>
            </a:pPr>
            <a:endParaRPr lang="en-US" altLang="zh-TW" sz="1800" dirty="0"/>
          </a:p>
          <a:p>
            <a:pPr marL="342900" indent="-342900">
              <a:buFont typeface="+mj-lt"/>
              <a:buAutoNum type="arabicPeriod"/>
            </a:pPr>
            <a:endParaRPr lang="en-US" altLang="zh-TW" sz="1800" dirty="0"/>
          </a:p>
          <a:p>
            <a:pPr marL="342900" indent="-342900">
              <a:buFont typeface="+mj-lt"/>
              <a:buAutoNum type="arabicPeriod"/>
            </a:pPr>
            <a:endParaRPr lang="en-US" altLang="zh-TW" sz="1800" dirty="0"/>
          </a:p>
          <a:p>
            <a:pPr marL="342900" indent="-342900">
              <a:buFont typeface="+mj-lt"/>
              <a:buAutoNum type="arabicPeriod"/>
            </a:pPr>
            <a:endParaRPr lang="en-US" altLang="zh-TW" sz="1800" dirty="0"/>
          </a:p>
          <a:p>
            <a:r>
              <a:rPr lang="en-US" altLang="zh-TW" sz="1800" dirty="0"/>
              <a:t> </a:t>
            </a:r>
          </a:p>
          <a:p>
            <a:endParaRPr lang="en-US" altLang="zh-TW" sz="1800" dirty="0"/>
          </a:p>
          <a:p>
            <a:endParaRPr lang="en-US" altLang="zh-TW" sz="1800" dirty="0"/>
          </a:p>
          <a:p>
            <a:endParaRPr lang="en-US" altLang="zh-TW" sz="1800" dirty="0"/>
          </a:p>
          <a:p>
            <a:endParaRPr lang="en-US" altLang="zh-TW" sz="1800" dirty="0"/>
          </a:p>
          <a:p>
            <a:endParaRPr lang="en-US" altLang="zh-TW" sz="1800" dirty="0"/>
          </a:p>
        </p:txBody>
      </p:sp>
      <p:sp>
        <p:nvSpPr>
          <p:cNvPr id="5" name="矩形 4"/>
          <p:cNvSpPr/>
          <p:nvPr/>
        </p:nvSpPr>
        <p:spPr>
          <a:xfrm>
            <a:off x="3347864" y="6684832"/>
            <a:ext cx="8100392" cy="215444"/>
          </a:xfrm>
          <a:prstGeom prst="rect">
            <a:avLst/>
          </a:prstGeom>
        </p:spPr>
        <p:txBody>
          <a:bodyPr wrap="square">
            <a:spAutoFit/>
          </a:bodyPr>
          <a:lstStyle/>
          <a:p>
            <a:r>
              <a:rPr lang="en-US" altLang="zh-TW" sz="800" dirty="0"/>
              <a:t> ref: https://medium.com/ai-blog-tw/</a:t>
            </a:r>
            <a:r>
              <a:rPr lang="zh-TW" altLang="en-US" sz="800" dirty="0"/>
              <a:t>深入淺出</a:t>
            </a:r>
            <a:r>
              <a:rPr lang="en-US" altLang="zh-TW" sz="800" dirty="0"/>
              <a:t>-normalizing-flow-nice-</a:t>
            </a:r>
            <a:r>
              <a:rPr lang="en-US" altLang="zh-TW" sz="800" dirty="0" err="1"/>
              <a:t>realnvp</a:t>
            </a:r>
            <a:r>
              <a:rPr lang="en-US" altLang="zh-TW" sz="800" dirty="0"/>
              <a:t>-glow-flow-generative-model</a:t>
            </a:r>
            <a:r>
              <a:rPr lang="zh-TW" altLang="en-US" sz="800" dirty="0"/>
              <a:t>不只有</a:t>
            </a:r>
            <a:r>
              <a:rPr lang="en-US" altLang="zh-TW" sz="800" dirty="0"/>
              <a:t>-</a:t>
            </a:r>
            <a:r>
              <a:rPr lang="en-US" altLang="zh-TW" sz="800" dirty="0" err="1"/>
              <a:t>gan</a:t>
            </a:r>
            <a:r>
              <a:rPr lang="zh-TW" altLang="en-US" sz="800" dirty="0"/>
              <a:t>跟</a:t>
            </a:r>
            <a:r>
              <a:rPr lang="en-US" altLang="zh-TW" sz="800" dirty="0"/>
              <a:t>-vae-29f8e471121</a:t>
            </a:r>
            <a:endParaRPr lang="zh-TW" altLang="en-US" sz="800" dirty="0"/>
          </a:p>
        </p:txBody>
      </p:sp>
      <p:pic>
        <p:nvPicPr>
          <p:cNvPr id="4" name="圖片 3"/>
          <p:cNvPicPr>
            <a:picLocks noChangeAspect="1"/>
          </p:cNvPicPr>
          <p:nvPr/>
        </p:nvPicPr>
        <p:blipFill>
          <a:blip r:embed="rId2"/>
          <a:stretch>
            <a:fillRect/>
          </a:stretch>
        </p:blipFill>
        <p:spPr>
          <a:xfrm>
            <a:off x="2411760" y="2006672"/>
            <a:ext cx="3096344" cy="938646"/>
          </a:xfrm>
          <a:prstGeom prst="rect">
            <a:avLst/>
          </a:prstGeom>
        </p:spPr>
      </p:pic>
      <p:sp>
        <p:nvSpPr>
          <p:cNvPr id="6" name="矩形 5"/>
          <p:cNvSpPr/>
          <p:nvPr/>
        </p:nvSpPr>
        <p:spPr>
          <a:xfrm>
            <a:off x="1979711" y="2953110"/>
            <a:ext cx="5040561" cy="461665"/>
          </a:xfrm>
          <a:prstGeom prst="rect">
            <a:avLst/>
          </a:prstGeom>
        </p:spPr>
        <p:txBody>
          <a:bodyPr wrap="square">
            <a:spAutoFit/>
          </a:bodyPr>
          <a:lstStyle/>
          <a:p>
            <a:pPr algn="ctr"/>
            <a:r>
              <a:rPr lang="en-US" altLang="zh-TW" sz="1200" dirty="0"/>
              <a:t>A coupling layer outputs two tensors that are the same shape as the input: a scaling factor (s) and a translation factor (t)</a:t>
            </a:r>
            <a:endParaRPr lang="zh-TW" altLang="en-US" sz="1200" dirty="0"/>
          </a:p>
        </p:txBody>
      </p:sp>
      <p:pic>
        <p:nvPicPr>
          <p:cNvPr id="8" name="圖片 7"/>
          <p:cNvPicPr>
            <a:picLocks noChangeAspect="1"/>
          </p:cNvPicPr>
          <p:nvPr/>
        </p:nvPicPr>
        <p:blipFill>
          <a:blip r:embed="rId3"/>
          <a:stretch>
            <a:fillRect/>
          </a:stretch>
        </p:blipFill>
        <p:spPr>
          <a:xfrm>
            <a:off x="5868143" y="4103273"/>
            <a:ext cx="2610331" cy="2278055"/>
          </a:xfrm>
          <a:prstGeom prst="rect">
            <a:avLst/>
          </a:prstGeom>
        </p:spPr>
      </p:pic>
      <p:sp>
        <p:nvSpPr>
          <p:cNvPr id="9" name="矩形 8"/>
          <p:cNvSpPr/>
          <p:nvPr/>
        </p:nvSpPr>
        <p:spPr>
          <a:xfrm>
            <a:off x="5292080" y="6394205"/>
            <a:ext cx="3960440" cy="261610"/>
          </a:xfrm>
          <a:prstGeom prst="rect">
            <a:avLst/>
          </a:prstGeom>
        </p:spPr>
        <p:txBody>
          <a:bodyPr wrap="square">
            <a:spAutoFit/>
          </a:bodyPr>
          <a:lstStyle/>
          <a:p>
            <a:r>
              <a:rPr lang="en-US" altLang="zh-TW" sz="1100" dirty="0"/>
              <a:t>The process of transforming the input x through a coupling layer</a:t>
            </a:r>
            <a:endParaRPr lang="zh-TW" altLang="en-US" sz="1100" dirty="0"/>
          </a:p>
        </p:txBody>
      </p:sp>
      <p:pic>
        <p:nvPicPr>
          <p:cNvPr id="11" name="圖片 10"/>
          <p:cNvPicPr>
            <a:picLocks noChangeAspect="1"/>
          </p:cNvPicPr>
          <p:nvPr/>
        </p:nvPicPr>
        <p:blipFill>
          <a:blip r:embed="rId4"/>
          <a:stretch>
            <a:fillRect/>
          </a:stretch>
        </p:blipFill>
        <p:spPr>
          <a:xfrm>
            <a:off x="1062842" y="4797152"/>
            <a:ext cx="3886742" cy="943107"/>
          </a:xfrm>
          <a:prstGeom prst="rect">
            <a:avLst/>
          </a:prstGeom>
        </p:spPr>
      </p:pic>
      <p:sp>
        <p:nvSpPr>
          <p:cNvPr id="12" name="矩形 11"/>
          <p:cNvSpPr/>
          <p:nvPr/>
        </p:nvSpPr>
        <p:spPr>
          <a:xfrm>
            <a:off x="377584" y="4467347"/>
            <a:ext cx="4572000" cy="461665"/>
          </a:xfrm>
          <a:prstGeom prst="rect">
            <a:avLst/>
          </a:prstGeom>
        </p:spPr>
        <p:txBody>
          <a:bodyPr>
            <a:spAutoFit/>
          </a:bodyPr>
          <a:lstStyle/>
          <a:p>
            <a:r>
              <a:rPr lang="en-US" altLang="zh-TW" sz="1200" dirty="0"/>
              <a:t>for a vector with dimension D where </a:t>
            </a:r>
            <a:r>
              <a:rPr lang="en-US" altLang="zh-TW" sz="1200" dirty="0">
                <a:solidFill>
                  <a:srgbClr val="FF0000"/>
                </a:solidFill>
              </a:rPr>
              <a:t>d &lt; D</a:t>
            </a:r>
            <a:r>
              <a:rPr lang="en-US" altLang="zh-TW" sz="1200" dirty="0"/>
              <a:t>, the update equations are as follows:</a:t>
            </a:r>
            <a:endParaRPr lang="zh-TW" altLang="en-US" sz="1200" dirty="0"/>
          </a:p>
        </p:txBody>
      </p:sp>
      <p:pic>
        <p:nvPicPr>
          <p:cNvPr id="13" name="圖片 12"/>
          <p:cNvPicPr>
            <a:picLocks noChangeAspect="1"/>
          </p:cNvPicPr>
          <p:nvPr/>
        </p:nvPicPr>
        <p:blipFill>
          <a:blip r:embed="rId5"/>
          <a:stretch>
            <a:fillRect/>
          </a:stretch>
        </p:blipFill>
        <p:spPr>
          <a:xfrm>
            <a:off x="994861" y="5879817"/>
            <a:ext cx="2353003" cy="866896"/>
          </a:xfrm>
          <a:prstGeom prst="rect">
            <a:avLst/>
          </a:prstGeom>
        </p:spPr>
      </p:pic>
      <p:cxnSp>
        <p:nvCxnSpPr>
          <p:cNvPr id="15" name="弧形接點 14"/>
          <p:cNvCxnSpPr>
            <a:endCxn id="13" idx="3"/>
          </p:cNvCxnSpPr>
          <p:nvPr/>
        </p:nvCxnSpPr>
        <p:spPr>
          <a:xfrm rot="5400000">
            <a:off x="3165871" y="5771232"/>
            <a:ext cx="724026" cy="360040"/>
          </a:xfrm>
          <a:prstGeom prst="curvedConnector2">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5764370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如何解</a:t>
            </a:r>
            <a:r>
              <a:rPr lang="en-US" altLang="zh-TW" dirty="0"/>
              <a:t>Jacobian matrix</a:t>
            </a:r>
            <a:r>
              <a:rPr lang="zh-TW" altLang="en-US" dirty="0"/>
              <a:t>不好算的問題</a:t>
            </a:r>
            <a:r>
              <a:rPr lang="en-US" altLang="zh-TW" dirty="0"/>
              <a:t>?</a:t>
            </a:r>
            <a:endParaRPr lang="zh-TW" altLang="en-US" dirty="0"/>
          </a:p>
        </p:txBody>
      </p:sp>
      <p:sp>
        <p:nvSpPr>
          <p:cNvPr id="3" name="內容版面配置區 2"/>
          <p:cNvSpPr>
            <a:spLocks noGrp="1"/>
          </p:cNvSpPr>
          <p:nvPr>
            <p:ph idx="1"/>
          </p:nvPr>
        </p:nvSpPr>
        <p:spPr>
          <a:xfrm>
            <a:off x="179388" y="1153791"/>
            <a:ext cx="4032571" cy="5040312"/>
          </a:xfrm>
        </p:spPr>
        <p:txBody>
          <a:bodyPr/>
          <a:lstStyle/>
          <a:p>
            <a:pPr marL="342900" indent="-342900">
              <a:buFont typeface="Arial" panose="020B0604020202020204" pitchFamily="34" charset="0"/>
              <a:buChar char="•"/>
            </a:pPr>
            <a:r>
              <a:rPr lang="en-US" altLang="zh-TW" sz="2000" dirty="0"/>
              <a:t>Jacobian matrix</a:t>
            </a:r>
            <a:r>
              <a:rPr lang="zh-TW" altLang="en-US" sz="2000" dirty="0"/>
              <a:t>矩陣的轉換</a:t>
            </a:r>
            <a:r>
              <a:rPr lang="en-US" altLang="zh-TW" sz="2000" dirty="0"/>
              <a:t>-- </a:t>
            </a:r>
            <a:r>
              <a:rPr lang="zh-TW" altLang="en-US" sz="2000" dirty="0"/>
              <a:t>下三角矩陣，行列式等於對角線的元素乘積</a:t>
            </a:r>
            <a:endParaRPr lang="en-US" altLang="zh-TW" sz="2000" dirty="0"/>
          </a:p>
          <a:p>
            <a:pPr marL="285750" indent="-285750">
              <a:buFont typeface="Arial" panose="020B0604020202020204" pitchFamily="34" charset="0"/>
              <a:buChar char="•"/>
            </a:pPr>
            <a:endParaRPr lang="en-US" altLang="zh-TW" sz="1600" dirty="0"/>
          </a:p>
          <a:p>
            <a:pPr marL="285750" indent="-285750">
              <a:buFont typeface="Arial" panose="020B0604020202020204" pitchFamily="34" charset="0"/>
              <a:buChar char="•"/>
            </a:pPr>
            <a:endParaRPr lang="en-US" altLang="zh-TW" sz="1600" dirty="0"/>
          </a:p>
          <a:p>
            <a:pPr marL="285750" indent="-285750">
              <a:buFont typeface="Arial" panose="020B0604020202020204" pitchFamily="34" charset="0"/>
              <a:buChar char="•"/>
            </a:pPr>
            <a:r>
              <a:rPr lang="zh-TW" altLang="en-US" sz="1800" dirty="0"/>
              <a:t>因此建立一個有</a:t>
            </a:r>
            <a:r>
              <a:rPr lang="en-US" altLang="zh-TW" sz="1800" dirty="0"/>
              <a:t>mask</a:t>
            </a:r>
            <a:r>
              <a:rPr lang="zh-TW" altLang="en-US" sz="1800" dirty="0"/>
              <a:t>的</a:t>
            </a:r>
            <a:r>
              <a:rPr lang="en-US" altLang="zh-TW" sz="1800" dirty="0"/>
              <a:t>layer.</a:t>
            </a:r>
            <a:r>
              <a:rPr lang="zh-TW" altLang="en-US" sz="1800" dirty="0"/>
              <a:t>造成更新時</a:t>
            </a:r>
            <a:r>
              <a:rPr lang="en-US" altLang="zh-TW" sz="1800" dirty="0"/>
              <a:t>.</a:t>
            </a:r>
            <a:r>
              <a:rPr lang="zh-TW" altLang="en-US" sz="1800" dirty="0"/>
              <a:t>形成</a:t>
            </a:r>
            <a:r>
              <a:rPr lang="en-US" altLang="zh-TW" sz="1800" dirty="0"/>
              <a:t>”</a:t>
            </a:r>
            <a:r>
              <a:rPr lang="zh-TW" altLang="en-US" sz="1800" dirty="0"/>
              <a:t>下三角矩陣行列式等於對角線的元素乘積</a:t>
            </a:r>
            <a:r>
              <a:rPr lang="en-US" altLang="zh-TW" sz="1800" dirty="0"/>
              <a:t>”</a:t>
            </a:r>
            <a:r>
              <a:rPr lang="zh-TW" altLang="en-US" sz="1800" dirty="0"/>
              <a:t>的簡單運算</a:t>
            </a:r>
            <a:r>
              <a:rPr lang="en-US" altLang="zh-TW" sz="1800" dirty="0"/>
              <a:t>.</a:t>
            </a:r>
          </a:p>
          <a:p>
            <a:r>
              <a:rPr lang="en-US" altLang="zh-TW" dirty="0"/>
              <a:t> </a:t>
            </a:r>
            <a:endParaRPr lang="zh-TW" altLang="en-US" sz="1600" dirty="0"/>
          </a:p>
        </p:txBody>
      </p:sp>
      <p:pic>
        <p:nvPicPr>
          <p:cNvPr id="4" name="圖片 3"/>
          <p:cNvPicPr>
            <a:picLocks noChangeAspect="1"/>
          </p:cNvPicPr>
          <p:nvPr/>
        </p:nvPicPr>
        <p:blipFill>
          <a:blip r:embed="rId2"/>
          <a:stretch>
            <a:fillRect/>
          </a:stretch>
        </p:blipFill>
        <p:spPr>
          <a:xfrm>
            <a:off x="4339742" y="1341094"/>
            <a:ext cx="4086795" cy="1257475"/>
          </a:xfrm>
          <a:prstGeom prst="rect">
            <a:avLst/>
          </a:prstGeom>
        </p:spPr>
      </p:pic>
      <p:pic>
        <p:nvPicPr>
          <p:cNvPr id="5" name="圖片 4"/>
          <p:cNvPicPr>
            <a:picLocks noChangeAspect="1"/>
          </p:cNvPicPr>
          <p:nvPr/>
        </p:nvPicPr>
        <p:blipFill>
          <a:blip r:embed="rId3"/>
          <a:stretch>
            <a:fillRect/>
          </a:stretch>
        </p:blipFill>
        <p:spPr>
          <a:xfrm>
            <a:off x="4321232" y="2924944"/>
            <a:ext cx="4288554" cy="3010090"/>
          </a:xfrm>
          <a:prstGeom prst="rect">
            <a:avLst/>
          </a:prstGeom>
        </p:spPr>
      </p:pic>
    </p:spTree>
    <p:extLst>
      <p:ext uri="{BB962C8B-B14F-4D97-AF65-F5344CB8AC3E}">
        <p14:creationId xmlns:p14="http://schemas.microsoft.com/office/powerpoint/2010/main" val="182479632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9352" y="164689"/>
            <a:ext cx="8264525" cy="720725"/>
          </a:xfrm>
        </p:spPr>
        <p:txBody>
          <a:bodyPr/>
          <a:lstStyle/>
          <a:p>
            <a:r>
              <a:rPr lang="en-US" altLang="zh-TW" b="0" dirty="0"/>
              <a:t>Coupling Flow</a:t>
            </a:r>
            <a:endParaRPr lang="zh-TW" altLang="en-US" dirty="0"/>
          </a:p>
        </p:txBody>
      </p:sp>
      <p:sp>
        <p:nvSpPr>
          <p:cNvPr id="3" name="內容版面配置區 2"/>
          <p:cNvSpPr>
            <a:spLocks noGrp="1"/>
          </p:cNvSpPr>
          <p:nvPr>
            <p:ph idx="1"/>
          </p:nvPr>
        </p:nvSpPr>
        <p:spPr>
          <a:xfrm>
            <a:off x="144281" y="1004727"/>
            <a:ext cx="8711422" cy="5040312"/>
          </a:xfrm>
        </p:spPr>
        <p:txBody>
          <a:bodyPr/>
          <a:lstStyle/>
          <a:p>
            <a:pPr marL="342900" indent="-342900">
              <a:buFont typeface="+mj-lt"/>
              <a:buAutoNum type="arabicPeriod"/>
            </a:pPr>
            <a:endParaRPr lang="en-US" altLang="zh-TW" sz="1400" dirty="0"/>
          </a:p>
          <a:p>
            <a:pPr marL="342900" indent="-342900">
              <a:buFont typeface="+mj-lt"/>
              <a:buAutoNum type="arabicPeriod"/>
            </a:pPr>
            <a:endParaRPr lang="en-US" altLang="zh-TW" sz="1400" dirty="0"/>
          </a:p>
          <a:p>
            <a:pPr marL="342900" indent="-342900">
              <a:buFont typeface="+mj-lt"/>
              <a:buAutoNum type="arabicPeriod"/>
            </a:pPr>
            <a:endParaRPr lang="en-US" altLang="zh-TW" sz="1800" dirty="0"/>
          </a:p>
          <a:p>
            <a:pPr marL="342900" indent="-342900">
              <a:buFont typeface="+mj-lt"/>
              <a:buAutoNum type="arabicPeriod"/>
            </a:pPr>
            <a:endParaRPr lang="en-US" altLang="zh-TW" sz="1800" dirty="0"/>
          </a:p>
          <a:p>
            <a:pPr marL="342900" indent="-342900">
              <a:buFont typeface="+mj-lt"/>
              <a:buAutoNum type="arabicPeriod"/>
            </a:pPr>
            <a:endParaRPr lang="en-US" altLang="zh-TW" sz="1800" dirty="0"/>
          </a:p>
          <a:p>
            <a:pPr marL="342900" indent="-342900">
              <a:buFont typeface="+mj-lt"/>
              <a:buAutoNum type="arabicPeriod"/>
            </a:pPr>
            <a:endParaRPr lang="en-US" altLang="zh-TW" sz="1800" dirty="0"/>
          </a:p>
          <a:p>
            <a:r>
              <a:rPr lang="en-US" altLang="zh-TW" sz="1800" dirty="0"/>
              <a:t> </a:t>
            </a:r>
          </a:p>
          <a:p>
            <a:endParaRPr lang="en-US" altLang="zh-TW" sz="1800" dirty="0"/>
          </a:p>
          <a:p>
            <a:endParaRPr lang="en-US" altLang="zh-TW" sz="1800" dirty="0"/>
          </a:p>
          <a:p>
            <a:endParaRPr lang="en-US" altLang="zh-TW" sz="1800" dirty="0"/>
          </a:p>
          <a:p>
            <a:endParaRPr lang="en-US" altLang="zh-TW" sz="1800" dirty="0"/>
          </a:p>
          <a:p>
            <a:endParaRPr lang="en-US" altLang="zh-TW" sz="1800" dirty="0"/>
          </a:p>
        </p:txBody>
      </p:sp>
      <p:sp>
        <p:nvSpPr>
          <p:cNvPr id="5" name="矩形 4"/>
          <p:cNvSpPr/>
          <p:nvPr/>
        </p:nvSpPr>
        <p:spPr>
          <a:xfrm>
            <a:off x="3347864" y="6684832"/>
            <a:ext cx="8100392" cy="215444"/>
          </a:xfrm>
          <a:prstGeom prst="rect">
            <a:avLst/>
          </a:prstGeom>
        </p:spPr>
        <p:txBody>
          <a:bodyPr wrap="square">
            <a:spAutoFit/>
          </a:bodyPr>
          <a:lstStyle/>
          <a:p>
            <a:r>
              <a:rPr lang="en-US" altLang="zh-TW" sz="800" dirty="0"/>
              <a:t> ref: https://medium.com/ai-blog-tw/</a:t>
            </a:r>
            <a:r>
              <a:rPr lang="zh-TW" altLang="en-US" sz="800" dirty="0"/>
              <a:t>深入淺出</a:t>
            </a:r>
            <a:r>
              <a:rPr lang="en-US" altLang="zh-TW" sz="800" dirty="0"/>
              <a:t>-normalizing-flow-nice-</a:t>
            </a:r>
            <a:r>
              <a:rPr lang="en-US" altLang="zh-TW" sz="800" dirty="0" err="1"/>
              <a:t>realnvp</a:t>
            </a:r>
            <a:r>
              <a:rPr lang="en-US" altLang="zh-TW" sz="800" dirty="0"/>
              <a:t>-glow-flow-generative-model</a:t>
            </a:r>
            <a:r>
              <a:rPr lang="zh-TW" altLang="en-US" sz="800" dirty="0"/>
              <a:t>不只有</a:t>
            </a:r>
            <a:r>
              <a:rPr lang="en-US" altLang="zh-TW" sz="800" dirty="0"/>
              <a:t>-</a:t>
            </a:r>
            <a:r>
              <a:rPr lang="en-US" altLang="zh-TW" sz="800" dirty="0" err="1"/>
              <a:t>gan</a:t>
            </a:r>
            <a:r>
              <a:rPr lang="zh-TW" altLang="en-US" sz="800" dirty="0"/>
              <a:t>跟</a:t>
            </a:r>
            <a:r>
              <a:rPr lang="en-US" altLang="zh-TW" sz="800" dirty="0"/>
              <a:t>-vae-29f8e471121</a:t>
            </a:r>
            <a:endParaRPr lang="zh-TW" altLang="en-US" sz="800" dirty="0"/>
          </a:p>
        </p:txBody>
      </p:sp>
      <p:sp>
        <p:nvSpPr>
          <p:cNvPr id="9" name="矩形 8"/>
          <p:cNvSpPr/>
          <p:nvPr/>
        </p:nvSpPr>
        <p:spPr>
          <a:xfrm>
            <a:off x="1259632" y="4581647"/>
            <a:ext cx="2341537" cy="276999"/>
          </a:xfrm>
          <a:prstGeom prst="rect">
            <a:avLst/>
          </a:prstGeom>
        </p:spPr>
        <p:txBody>
          <a:bodyPr wrap="square">
            <a:spAutoFit/>
          </a:bodyPr>
          <a:lstStyle/>
          <a:p>
            <a:r>
              <a:rPr lang="en-US" altLang="zh-TW" sz="1200" i="1" dirty="0"/>
              <a:t>The inverse function x = g(z)</a:t>
            </a:r>
            <a:endParaRPr lang="zh-TW" altLang="en-US" sz="700" dirty="0"/>
          </a:p>
        </p:txBody>
      </p:sp>
      <p:pic>
        <p:nvPicPr>
          <p:cNvPr id="7" name="圖片 6"/>
          <p:cNvPicPr>
            <a:picLocks noChangeAspect="1"/>
          </p:cNvPicPr>
          <p:nvPr/>
        </p:nvPicPr>
        <p:blipFill>
          <a:blip r:embed="rId2"/>
          <a:stretch>
            <a:fillRect/>
          </a:stretch>
        </p:blipFill>
        <p:spPr>
          <a:xfrm>
            <a:off x="395536" y="1243085"/>
            <a:ext cx="3671103" cy="3295665"/>
          </a:xfrm>
          <a:prstGeom prst="rect">
            <a:avLst/>
          </a:prstGeom>
        </p:spPr>
      </p:pic>
      <p:pic>
        <p:nvPicPr>
          <p:cNvPr id="10" name="圖片 9"/>
          <p:cNvPicPr>
            <a:picLocks noChangeAspect="1"/>
          </p:cNvPicPr>
          <p:nvPr/>
        </p:nvPicPr>
        <p:blipFill>
          <a:blip r:embed="rId3"/>
          <a:stretch>
            <a:fillRect/>
          </a:stretch>
        </p:blipFill>
        <p:spPr>
          <a:xfrm>
            <a:off x="4099087" y="1174628"/>
            <a:ext cx="5007872" cy="995989"/>
          </a:xfrm>
          <a:prstGeom prst="rect">
            <a:avLst/>
          </a:prstGeom>
        </p:spPr>
      </p:pic>
      <p:sp>
        <p:nvSpPr>
          <p:cNvPr id="11" name="文字方塊 10"/>
          <p:cNvSpPr txBox="1"/>
          <p:nvPr/>
        </p:nvSpPr>
        <p:spPr>
          <a:xfrm>
            <a:off x="4294063" y="2616942"/>
            <a:ext cx="4678974" cy="1815882"/>
          </a:xfrm>
          <a:prstGeom prst="rect">
            <a:avLst/>
          </a:prstGeom>
          <a:noFill/>
        </p:spPr>
        <p:txBody>
          <a:bodyPr wrap="square" rtlCol="0">
            <a:spAutoFit/>
          </a:bodyPr>
          <a:lstStyle/>
          <a:p>
            <a:r>
              <a:rPr lang="en-US" altLang="zh-TW" sz="1600" dirty="0"/>
              <a:t>Invertible Coupling Flow</a:t>
            </a:r>
          </a:p>
          <a:p>
            <a:r>
              <a:rPr lang="zh-TW" altLang="en-US" sz="1600" dirty="0"/>
              <a:t>最後，剩下的就是反函式。但其實也很簡單，拆分方法一樣、</a:t>
            </a:r>
            <a:r>
              <a:rPr lang="en-US" altLang="zh-TW" sz="1600" dirty="0"/>
              <a:t>coupling network</a:t>
            </a:r>
            <a:r>
              <a:rPr lang="zh-TW" altLang="en-US" sz="1600" dirty="0"/>
              <a:t>也不動，只要把「簡單</a:t>
            </a:r>
            <a:r>
              <a:rPr lang="en-US" altLang="zh-TW" sz="1600" dirty="0"/>
              <a:t>transform</a:t>
            </a:r>
            <a:r>
              <a:rPr lang="zh-TW" altLang="en-US" sz="1600" dirty="0"/>
              <a:t>」變成 </a:t>
            </a:r>
            <a:r>
              <a:rPr lang="en-US" altLang="zh-TW" sz="1600" dirty="0"/>
              <a:t>inverse</a:t>
            </a:r>
            <a:r>
              <a:rPr lang="zh-TW" altLang="en-US" sz="1600" dirty="0"/>
              <a:t>就好。</a:t>
            </a:r>
            <a:endParaRPr lang="en-US" altLang="zh-TW" sz="1600" dirty="0"/>
          </a:p>
          <a:p>
            <a:endParaRPr lang="en-US" altLang="zh-TW" sz="1600" dirty="0"/>
          </a:p>
          <a:p>
            <a:r>
              <a:rPr lang="zh-TW" altLang="en-US" sz="1600" dirty="0"/>
              <a:t>比如說，如果是 </a:t>
            </a:r>
            <a:r>
              <a:rPr lang="en-US" altLang="zh-TW" sz="1600" dirty="0"/>
              <a:t>element-wise add </a:t>
            </a:r>
            <a:r>
              <a:rPr lang="el-GR" altLang="zh-TW" sz="1600" dirty="0"/>
              <a:t>θ(</a:t>
            </a:r>
            <a:r>
              <a:rPr lang="en-US" altLang="zh-TW" sz="1600" dirty="0"/>
              <a:t>x)</a:t>
            </a:r>
            <a:r>
              <a:rPr lang="zh-TW" altLang="en-US" sz="1600" dirty="0"/>
              <a:t>，那就變 </a:t>
            </a:r>
            <a:r>
              <a:rPr lang="en-US" altLang="zh-TW" sz="1600" dirty="0"/>
              <a:t>element-wise add (-</a:t>
            </a:r>
            <a:r>
              <a:rPr lang="el-GR" altLang="zh-TW" sz="1600" dirty="0"/>
              <a:t>θ(</a:t>
            </a:r>
            <a:r>
              <a:rPr lang="en-US" altLang="zh-TW" sz="1600" dirty="0"/>
              <a:t>z))</a:t>
            </a:r>
            <a:r>
              <a:rPr lang="zh-TW" altLang="en-US" sz="1600" dirty="0"/>
              <a:t>。</a:t>
            </a:r>
          </a:p>
        </p:txBody>
      </p:sp>
      <p:pic>
        <p:nvPicPr>
          <p:cNvPr id="12" name="圖片 11"/>
          <p:cNvPicPr>
            <a:picLocks noChangeAspect="1"/>
          </p:cNvPicPr>
          <p:nvPr/>
        </p:nvPicPr>
        <p:blipFill>
          <a:blip r:embed="rId4"/>
          <a:stretch>
            <a:fillRect/>
          </a:stretch>
        </p:blipFill>
        <p:spPr>
          <a:xfrm>
            <a:off x="5257180" y="207283"/>
            <a:ext cx="3598523" cy="967345"/>
          </a:xfrm>
          <a:prstGeom prst="rect">
            <a:avLst/>
          </a:prstGeom>
        </p:spPr>
      </p:pic>
    </p:spTree>
    <p:extLst>
      <p:ext uri="{BB962C8B-B14F-4D97-AF65-F5344CB8AC3E}">
        <p14:creationId xmlns:p14="http://schemas.microsoft.com/office/powerpoint/2010/main" val="85451994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9352" y="164689"/>
            <a:ext cx="8264525" cy="720725"/>
          </a:xfrm>
        </p:spPr>
        <p:txBody>
          <a:bodyPr/>
          <a:lstStyle/>
          <a:p>
            <a:r>
              <a:rPr lang="en-US" altLang="zh-TW" b="0" dirty="0"/>
              <a:t>Stacking coupling layers</a:t>
            </a:r>
            <a:endParaRPr lang="zh-TW" altLang="en-US" dirty="0"/>
          </a:p>
        </p:txBody>
      </p:sp>
      <p:sp>
        <p:nvSpPr>
          <p:cNvPr id="3" name="內容版面配置區 2"/>
          <p:cNvSpPr>
            <a:spLocks noGrp="1"/>
          </p:cNvSpPr>
          <p:nvPr>
            <p:ph idx="1"/>
          </p:nvPr>
        </p:nvSpPr>
        <p:spPr>
          <a:xfrm>
            <a:off x="144281" y="1004727"/>
            <a:ext cx="8711422" cy="5040312"/>
          </a:xfrm>
        </p:spPr>
        <p:txBody>
          <a:bodyPr/>
          <a:lstStyle/>
          <a:p>
            <a:pPr marL="342900" indent="-342900">
              <a:buFont typeface="+mj-lt"/>
              <a:buAutoNum type="arabicPeriod"/>
            </a:pPr>
            <a:endParaRPr lang="en-US" altLang="zh-TW" sz="1400" dirty="0"/>
          </a:p>
          <a:p>
            <a:pPr marL="342900" indent="-342900">
              <a:buFont typeface="+mj-lt"/>
              <a:buAutoNum type="arabicPeriod"/>
            </a:pPr>
            <a:endParaRPr lang="en-US" altLang="zh-TW" sz="1400" dirty="0"/>
          </a:p>
          <a:p>
            <a:pPr marL="342900" indent="-342900">
              <a:buFont typeface="+mj-lt"/>
              <a:buAutoNum type="arabicPeriod"/>
            </a:pPr>
            <a:endParaRPr lang="en-US" altLang="zh-TW" sz="1800" dirty="0"/>
          </a:p>
          <a:p>
            <a:pPr marL="342900" indent="-342900">
              <a:buFont typeface="+mj-lt"/>
              <a:buAutoNum type="arabicPeriod"/>
            </a:pPr>
            <a:endParaRPr lang="en-US" altLang="zh-TW" sz="1800" dirty="0"/>
          </a:p>
          <a:p>
            <a:pPr marL="342900" indent="-342900">
              <a:buFont typeface="+mj-lt"/>
              <a:buAutoNum type="arabicPeriod"/>
            </a:pPr>
            <a:endParaRPr lang="en-US" altLang="zh-TW" sz="1800" dirty="0"/>
          </a:p>
          <a:p>
            <a:pPr marL="342900" indent="-342900">
              <a:buFont typeface="+mj-lt"/>
              <a:buAutoNum type="arabicPeriod"/>
            </a:pPr>
            <a:endParaRPr lang="en-US" altLang="zh-TW" sz="1800" dirty="0"/>
          </a:p>
          <a:p>
            <a:r>
              <a:rPr lang="en-US" altLang="zh-TW" sz="1800" dirty="0"/>
              <a:t> </a:t>
            </a:r>
          </a:p>
          <a:p>
            <a:endParaRPr lang="en-US" altLang="zh-TW" sz="1800" dirty="0"/>
          </a:p>
          <a:p>
            <a:endParaRPr lang="en-US" altLang="zh-TW" sz="1800" dirty="0"/>
          </a:p>
          <a:p>
            <a:endParaRPr lang="en-US" altLang="zh-TW" sz="1800" dirty="0"/>
          </a:p>
          <a:p>
            <a:endParaRPr lang="en-US" altLang="zh-TW" sz="1800" dirty="0"/>
          </a:p>
          <a:p>
            <a:endParaRPr lang="en-US" altLang="zh-TW" sz="1800" dirty="0"/>
          </a:p>
        </p:txBody>
      </p:sp>
      <p:sp>
        <p:nvSpPr>
          <p:cNvPr id="5" name="矩形 4"/>
          <p:cNvSpPr/>
          <p:nvPr/>
        </p:nvSpPr>
        <p:spPr>
          <a:xfrm>
            <a:off x="3347864" y="6684832"/>
            <a:ext cx="8100392" cy="215444"/>
          </a:xfrm>
          <a:prstGeom prst="rect">
            <a:avLst/>
          </a:prstGeom>
        </p:spPr>
        <p:txBody>
          <a:bodyPr wrap="square">
            <a:spAutoFit/>
          </a:bodyPr>
          <a:lstStyle/>
          <a:p>
            <a:r>
              <a:rPr lang="en-US" altLang="zh-TW" sz="800" dirty="0"/>
              <a:t> ref: https://medium.com/ai-blog-tw/</a:t>
            </a:r>
            <a:r>
              <a:rPr lang="zh-TW" altLang="en-US" sz="800" dirty="0"/>
              <a:t>深入淺出</a:t>
            </a:r>
            <a:r>
              <a:rPr lang="en-US" altLang="zh-TW" sz="800" dirty="0"/>
              <a:t>-normalizing-flow-nice-</a:t>
            </a:r>
            <a:r>
              <a:rPr lang="en-US" altLang="zh-TW" sz="800" dirty="0" err="1"/>
              <a:t>realnvp</a:t>
            </a:r>
            <a:r>
              <a:rPr lang="en-US" altLang="zh-TW" sz="800" dirty="0"/>
              <a:t>-glow-flow-generative-model</a:t>
            </a:r>
            <a:r>
              <a:rPr lang="zh-TW" altLang="en-US" sz="800" dirty="0"/>
              <a:t>不只有</a:t>
            </a:r>
            <a:r>
              <a:rPr lang="en-US" altLang="zh-TW" sz="800" dirty="0"/>
              <a:t>-</a:t>
            </a:r>
            <a:r>
              <a:rPr lang="en-US" altLang="zh-TW" sz="800" dirty="0" err="1"/>
              <a:t>gan</a:t>
            </a:r>
            <a:r>
              <a:rPr lang="zh-TW" altLang="en-US" sz="800" dirty="0"/>
              <a:t>跟</a:t>
            </a:r>
            <a:r>
              <a:rPr lang="en-US" altLang="zh-TW" sz="800" dirty="0"/>
              <a:t>-vae-29f8e471121</a:t>
            </a:r>
            <a:endParaRPr lang="zh-TW" altLang="en-US" sz="800" dirty="0"/>
          </a:p>
        </p:txBody>
      </p:sp>
      <p:sp>
        <p:nvSpPr>
          <p:cNvPr id="11" name="文字方塊 10"/>
          <p:cNvSpPr txBox="1"/>
          <p:nvPr/>
        </p:nvSpPr>
        <p:spPr>
          <a:xfrm>
            <a:off x="333954" y="1038639"/>
            <a:ext cx="8532175" cy="5632311"/>
          </a:xfrm>
          <a:prstGeom prst="rect">
            <a:avLst/>
          </a:prstGeom>
          <a:noFill/>
        </p:spPr>
        <p:txBody>
          <a:bodyPr wrap="square" rtlCol="0">
            <a:spAutoFit/>
          </a:bodyPr>
          <a:lstStyle/>
          <a:p>
            <a:pPr marL="285750" indent="-285750">
              <a:buFont typeface="Arial" panose="020B0604020202020204" pitchFamily="34" charset="0"/>
              <a:buChar char="•"/>
            </a:pPr>
            <a:r>
              <a:rPr lang="zh-TW" altLang="en-US" sz="1800" dirty="0">
                <a:latin typeface="微軟正黑體" panose="020B0604030504040204" pitchFamily="34" charset="-120"/>
                <a:ea typeface="微軟正黑體" panose="020B0604030504040204" pitchFamily="34" charset="-120"/>
              </a:rPr>
              <a:t>堆疊</a:t>
            </a:r>
            <a:r>
              <a:rPr lang="en-US" altLang="zh-TW" sz="1800" dirty="0">
                <a:latin typeface="微軟正黑體" panose="020B0604030504040204" pitchFamily="34" charset="-120"/>
                <a:ea typeface="微軟正黑體" panose="020B0604030504040204" pitchFamily="34" charset="-120"/>
              </a:rPr>
              <a:t>Coupling Flow, </a:t>
            </a:r>
            <a:r>
              <a:rPr lang="zh-TW" altLang="en-US" sz="1800" dirty="0">
                <a:latin typeface="微軟正黑體" panose="020B0604030504040204" pitchFamily="34" charset="-120"/>
                <a:ea typeface="微軟正黑體" panose="020B0604030504040204" pitchFamily="34" charset="-120"/>
              </a:rPr>
              <a:t>在下一層再交替沒更新的</a:t>
            </a:r>
            <a:r>
              <a:rPr lang="en-US" altLang="zh-TW" sz="1800" dirty="0">
                <a:latin typeface="微軟正黑體" panose="020B0604030504040204" pitchFamily="34" charset="-120"/>
                <a:ea typeface="微軟正黑體" panose="020B0604030504040204" pitchFamily="34" charset="-120"/>
              </a:rPr>
              <a:t>d</a:t>
            </a:r>
            <a:r>
              <a:rPr lang="zh-TW" altLang="en-US" sz="1800" dirty="0">
                <a:latin typeface="微軟正黑體" panose="020B0604030504040204" pitchFamily="34" charset="-120"/>
                <a:ea typeface="微軟正黑體" panose="020B0604030504040204" pitchFamily="34" charset="-120"/>
              </a:rPr>
              <a:t>維成為</a:t>
            </a:r>
            <a:r>
              <a:rPr lang="en-US" altLang="zh-TW" sz="1800" dirty="0">
                <a:latin typeface="微軟正黑體" panose="020B0604030504040204" pitchFamily="34" charset="-120"/>
                <a:ea typeface="微軟正黑體" panose="020B0604030504040204" pitchFamily="34" charset="-120"/>
              </a:rPr>
              <a:t>d+1:D</a:t>
            </a:r>
          </a:p>
          <a:p>
            <a:pPr marL="285750" indent="-285750">
              <a:buFont typeface="Arial" panose="020B0604020202020204" pitchFamily="34" charset="0"/>
              <a:buChar char="•"/>
            </a:pPr>
            <a:r>
              <a:rPr lang="en-US" altLang="zh-TW" sz="1800" dirty="0">
                <a:latin typeface="微軟正黑體" panose="020B0604030504040204" pitchFamily="34" charset="-120"/>
                <a:ea typeface="微軟正黑體" panose="020B0604030504040204" pitchFamily="34" charset="-120"/>
              </a:rPr>
              <a:t>If we stack coupling layers on top of each other but alternate the masking pattern, the layers that are left unchanged by one layer will be updated in the next. This architecture has the added benefit of being able to learn more complex representations of the data, as it is a deeper neural network.</a:t>
            </a:r>
          </a:p>
          <a:p>
            <a:pPr marL="285750" indent="-285750">
              <a:buFont typeface="Arial" panose="020B0604020202020204" pitchFamily="34" charset="0"/>
              <a:buChar char="•"/>
            </a:pPr>
            <a:endParaRPr lang="en-US" altLang="zh-TW" sz="18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en-US" altLang="zh-TW" sz="18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en-US" altLang="zh-TW" sz="18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en-US" altLang="zh-TW" sz="18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en-US" altLang="zh-TW" sz="18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en-US" altLang="zh-TW" sz="18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en-US" altLang="zh-TW" sz="18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en-US" altLang="zh-TW" sz="18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en-US" altLang="zh-TW" sz="18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en-US" altLang="zh-TW" sz="18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endParaRPr lang="en-US" altLang="zh-TW" sz="1800"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800" dirty="0">
                <a:solidFill>
                  <a:srgbClr val="0070C0"/>
                </a:solidFill>
                <a:latin typeface="微軟正黑體" panose="020B0604030504040204" pitchFamily="34" charset="-120"/>
                <a:ea typeface="微軟正黑體" panose="020B0604030504040204" pitchFamily="34" charset="-120"/>
              </a:rPr>
              <a:t>雖然我們可以把強大的模型當成 </a:t>
            </a:r>
            <a:r>
              <a:rPr lang="en-US" altLang="zh-TW" sz="1800" dirty="0">
                <a:solidFill>
                  <a:srgbClr val="0070C0"/>
                </a:solidFill>
                <a:latin typeface="微軟正黑體" panose="020B0604030504040204" pitchFamily="34" charset="-120"/>
                <a:ea typeface="微軟正黑體" panose="020B0604030504040204" pitchFamily="34" charset="-120"/>
              </a:rPr>
              <a:t>coupling network</a:t>
            </a:r>
            <a:r>
              <a:rPr lang="zh-TW" altLang="en-US" sz="1800" dirty="0">
                <a:solidFill>
                  <a:srgbClr val="0070C0"/>
                </a:solidFill>
                <a:latin typeface="微軟正黑體" panose="020B0604030504040204" pitchFamily="34" charset="-120"/>
                <a:ea typeface="微軟正黑體" panose="020B0604030504040204" pitchFamily="34" charset="-120"/>
              </a:rPr>
              <a:t>，但還是不能改變單一 </a:t>
            </a:r>
            <a:r>
              <a:rPr lang="en-US" altLang="zh-TW" sz="1800" dirty="0">
                <a:solidFill>
                  <a:srgbClr val="0070C0"/>
                </a:solidFill>
                <a:latin typeface="微軟正黑體" panose="020B0604030504040204" pitchFamily="34" charset="-120"/>
                <a:ea typeface="微軟正黑體" panose="020B0604030504040204" pitchFamily="34" charset="-120"/>
              </a:rPr>
              <a:t>coupling flow</a:t>
            </a:r>
            <a:r>
              <a:rPr lang="zh-TW" altLang="en-US" sz="1800" dirty="0">
                <a:solidFill>
                  <a:srgbClr val="0070C0"/>
                </a:solidFill>
                <a:latin typeface="微軟正黑體" panose="020B0604030504040204" pitchFamily="34" charset="-120"/>
                <a:ea typeface="微軟正黑體" panose="020B0604030504040204" pitchFamily="34" charset="-120"/>
              </a:rPr>
              <a:t>實際執行的 </a:t>
            </a:r>
            <a:r>
              <a:rPr lang="en-US" altLang="zh-TW" sz="1800" dirty="0">
                <a:solidFill>
                  <a:srgbClr val="0070C0"/>
                </a:solidFill>
                <a:latin typeface="微軟正黑體" panose="020B0604030504040204" pitchFamily="34" charset="-120"/>
                <a:ea typeface="微軟正黑體" panose="020B0604030504040204" pitchFamily="34" charset="-120"/>
              </a:rPr>
              <a:t>transform</a:t>
            </a:r>
            <a:r>
              <a:rPr lang="zh-TW" altLang="en-US" sz="1800" dirty="0">
                <a:solidFill>
                  <a:srgbClr val="0070C0"/>
                </a:solidFill>
                <a:latin typeface="微軟正黑體" panose="020B0604030504040204" pitchFamily="34" charset="-120"/>
                <a:ea typeface="微軟正黑體" panose="020B0604030504040204" pitchFamily="34" charset="-120"/>
              </a:rPr>
              <a:t>還是很簡單，並不能夠構成一個足夠強大的 </a:t>
            </a:r>
            <a:r>
              <a:rPr lang="en-US" altLang="zh-TW" sz="1800" dirty="0">
                <a:solidFill>
                  <a:srgbClr val="0070C0"/>
                </a:solidFill>
                <a:latin typeface="微軟正黑體" panose="020B0604030504040204" pitchFamily="34" charset="-120"/>
                <a:ea typeface="微軟正黑體" panose="020B0604030504040204" pitchFamily="34" charset="-120"/>
              </a:rPr>
              <a:t>function</a:t>
            </a:r>
            <a:r>
              <a:rPr lang="zh-TW" altLang="en-US" sz="1800" dirty="0">
                <a:solidFill>
                  <a:srgbClr val="0070C0"/>
                </a:solidFill>
                <a:latin typeface="微軟正黑體" panose="020B0604030504040204" pitchFamily="34" charset="-120"/>
                <a:ea typeface="微軟正黑體" panose="020B0604030504040204" pitchFamily="34" charset="-120"/>
              </a:rPr>
              <a:t>。但這也沒什麼問題，就像是類神經網路一層不夠強，那就繼續疊下去吧！ </a:t>
            </a:r>
            <a:r>
              <a:rPr lang="en-US" altLang="zh-TW" sz="1800" dirty="0">
                <a:solidFill>
                  <a:srgbClr val="0070C0"/>
                </a:solidFill>
                <a:latin typeface="微軟正黑體" panose="020B0604030504040204" pitchFamily="34" charset="-120"/>
                <a:ea typeface="微軟正黑體" panose="020B0604030504040204" pitchFamily="34" charset="-120"/>
              </a:rPr>
              <a:t>Flow model</a:t>
            </a:r>
            <a:r>
              <a:rPr lang="zh-TW" altLang="en-US" sz="1800" dirty="0">
                <a:solidFill>
                  <a:srgbClr val="0070C0"/>
                </a:solidFill>
                <a:latin typeface="微軟正黑體" panose="020B0604030504040204" pitchFamily="34" charset="-120"/>
                <a:ea typeface="微軟正黑體" panose="020B0604030504040204" pitchFamily="34" charset="-120"/>
              </a:rPr>
              <a:t>也是可以一層一層的堆疊的，這樣就可以獲得夠好的表述能力。</a:t>
            </a:r>
            <a:r>
              <a:rPr lang="en-US" altLang="zh-TW" sz="1800" dirty="0">
                <a:solidFill>
                  <a:srgbClr val="0070C0"/>
                </a:solidFill>
                <a:latin typeface="微軟正黑體" panose="020B0604030504040204" pitchFamily="34" charset="-120"/>
                <a:ea typeface="微軟正黑體" panose="020B0604030504040204" pitchFamily="34" charset="-120"/>
              </a:rPr>
              <a:t> </a:t>
            </a:r>
            <a:endParaRPr lang="zh-TW" altLang="en-US" sz="1800" dirty="0">
              <a:solidFill>
                <a:srgbClr val="0070C0"/>
              </a:solidFill>
              <a:latin typeface="微軟正黑體" panose="020B0604030504040204" pitchFamily="34" charset="-120"/>
              <a:ea typeface="微軟正黑體" panose="020B0604030504040204" pitchFamily="34" charset="-120"/>
            </a:endParaRPr>
          </a:p>
        </p:txBody>
      </p:sp>
      <p:pic>
        <p:nvPicPr>
          <p:cNvPr id="4" name="圖片 3"/>
          <p:cNvPicPr>
            <a:picLocks noChangeAspect="1"/>
          </p:cNvPicPr>
          <p:nvPr/>
        </p:nvPicPr>
        <p:blipFill>
          <a:blip r:embed="rId2"/>
          <a:stretch>
            <a:fillRect/>
          </a:stretch>
        </p:blipFill>
        <p:spPr>
          <a:xfrm>
            <a:off x="768568" y="2866181"/>
            <a:ext cx="7662946" cy="2177845"/>
          </a:xfrm>
          <a:prstGeom prst="rect">
            <a:avLst/>
          </a:prstGeom>
        </p:spPr>
      </p:pic>
      <p:sp>
        <p:nvSpPr>
          <p:cNvPr id="6" name="矩形 5"/>
          <p:cNvSpPr/>
          <p:nvPr/>
        </p:nvSpPr>
        <p:spPr>
          <a:xfrm>
            <a:off x="1619672" y="5166406"/>
            <a:ext cx="6120680" cy="307777"/>
          </a:xfrm>
          <a:prstGeom prst="rect">
            <a:avLst/>
          </a:prstGeom>
        </p:spPr>
        <p:txBody>
          <a:bodyPr wrap="square">
            <a:spAutoFit/>
          </a:bodyPr>
          <a:lstStyle/>
          <a:p>
            <a:r>
              <a:rPr lang="en-US" altLang="zh-TW" sz="1400" dirty="0"/>
              <a:t>Figure 6-9. Stacking coupling layers, alternating the masking with each layer</a:t>
            </a:r>
            <a:endParaRPr lang="zh-TW" altLang="en-US" sz="1400" dirty="0"/>
          </a:p>
        </p:txBody>
      </p:sp>
    </p:spTree>
    <p:extLst>
      <p:ext uri="{BB962C8B-B14F-4D97-AF65-F5344CB8AC3E}">
        <p14:creationId xmlns:p14="http://schemas.microsoft.com/office/powerpoint/2010/main" val="313029646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err="1"/>
              <a:t>RealNVP</a:t>
            </a:r>
            <a:r>
              <a:rPr lang="en-US" altLang="zh-TW" b="0" dirty="0"/>
              <a:t> Model</a:t>
            </a:r>
            <a:endParaRPr lang="zh-TW" altLang="en-US" dirty="0"/>
          </a:p>
        </p:txBody>
      </p:sp>
      <p:sp>
        <p:nvSpPr>
          <p:cNvPr id="3" name="內容版面配置區 2"/>
          <p:cNvSpPr>
            <a:spLocks noGrp="1"/>
          </p:cNvSpPr>
          <p:nvPr>
            <p:ph idx="1"/>
          </p:nvPr>
        </p:nvSpPr>
        <p:spPr/>
        <p:txBody>
          <a:bodyPr/>
          <a:lstStyle/>
          <a:p>
            <a:r>
              <a:rPr lang="en-US" altLang="zh-TW" dirty="0"/>
              <a:t>Figure 6-10. Transforming between the complex distribution </a:t>
            </a:r>
            <a:r>
              <a:rPr lang="en-US" altLang="zh-TW" dirty="0" err="1"/>
              <a:t>p</a:t>
            </a:r>
            <a:r>
              <a:rPr lang="en-US" altLang="zh-TW" baseline="-25000" dirty="0" err="1"/>
              <a:t>X</a:t>
            </a:r>
            <a:r>
              <a:rPr lang="en-US" altLang="zh-TW" dirty="0"/>
              <a:t>(x) and a simple Gaussian </a:t>
            </a:r>
            <a:r>
              <a:rPr lang="en-US" altLang="zh-TW" dirty="0" err="1"/>
              <a:t>p</a:t>
            </a:r>
            <a:r>
              <a:rPr lang="en-US" altLang="zh-TW" baseline="-25000" dirty="0" err="1"/>
              <a:t>Z</a:t>
            </a:r>
            <a:r>
              <a:rPr lang="en-US" altLang="zh-TW" dirty="0"/>
              <a:t>(z) in 1D (middle row) and 2D (bottom row)</a:t>
            </a:r>
            <a:endParaRPr lang="zh-TW" altLang="en-US" dirty="0"/>
          </a:p>
        </p:txBody>
      </p:sp>
      <p:pic>
        <p:nvPicPr>
          <p:cNvPr id="4" name="圖片 3"/>
          <p:cNvPicPr>
            <a:picLocks noChangeAspect="1"/>
          </p:cNvPicPr>
          <p:nvPr/>
        </p:nvPicPr>
        <p:blipFill>
          <a:blip r:embed="rId2"/>
          <a:stretch>
            <a:fillRect/>
          </a:stretch>
        </p:blipFill>
        <p:spPr>
          <a:xfrm>
            <a:off x="395536" y="2492896"/>
            <a:ext cx="8347948" cy="3813402"/>
          </a:xfrm>
          <a:prstGeom prst="rect">
            <a:avLst/>
          </a:prstGeom>
        </p:spPr>
      </p:pic>
    </p:spTree>
    <p:extLst>
      <p:ext uri="{BB962C8B-B14F-4D97-AF65-F5344CB8AC3E}">
        <p14:creationId xmlns:p14="http://schemas.microsoft.com/office/powerpoint/2010/main" val="134063684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 </a:t>
            </a:r>
            <a:r>
              <a:rPr lang="en-US" altLang="zh-TW" b="0" dirty="0" err="1"/>
              <a:t>RealNVP</a:t>
            </a:r>
            <a:r>
              <a:rPr lang="en-US" altLang="zh-TW" b="0" dirty="0"/>
              <a:t> Model</a:t>
            </a:r>
            <a:endParaRPr lang="zh-TW" altLang="en-US" dirty="0"/>
          </a:p>
        </p:txBody>
      </p:sp>
      <p:sp>
        <p:nvSpPr>
          <p:cNvPr id="3" name="內容版面配置區 2"/>
          <p:cNvSpPr>
            <a:spLocks noGrp="1"/>
          </p:cNvSpPr>
          <p:nvPr>
            <p:ph idx="1"/>
          </p:nvPr>
        </p:nvSpPr>
        <p:spPr/>
        <p:txBody>
          <a:bodyPr/>
          <a:lstStyle/>
          <a:p>
            <a:r>
              <a:rPr lang="en-US" altLang="zh-TW" b="1" dirty="0"/>
              <a:t>Density estimation using Real NVP</a:t>
            </a:r>
          </a:p>
          <a:p>
            <a:r>
              <a:rPr lang="en-US" altLang="zh-TW" dirty="0"/>
              <a:t>https://keras.io/examples/generative/real_nvp/</a:t>
            </a:r>
            <a:endParaRPr lang="zh-TW" altLang="en-US" dirty="0"/>
          </a:p>
        </p:txBody>
      </p:sp>
      <p:pic>
        <p:nvPicPr>
          <p:cNvPr id="4" name="圖片 3"/>
          <p:cNvPicPr>
            <a:picLocks noChangeAspect="1"/>
          </p:cNvPicPr>
          <p:nvPr/>
        </p:nvPicPr>
        <p:blipFill>
          <a:blip r:embed="rId2"/>
          <a:stretch>
            <a:fillRect/>
          </a:stretch>
        </p:blipFill>
        <p:spPr>
          <a:xfrm>
            <a:off x="3203848" y="2060848"/>
            <a:ext cx="3312368" cy="4679302"/>
          </a:xfrm>
          <a:prstGeom prst="rect">
            <a:avLst/>
          </a:prstGeom>
        </p:spPr>
      </p:pic>
    </p:spTree>
    <p:extLst>
      <p:ext uri="{BB962C8B-B14F-4D97-AF65-F5344CB8AC3E}">
        <p14:creationId xmlns:p14="http://schemas.microsoft.com/office/powerpoint/2010/main" val="130864457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20288" y="1916832"/>
            <a:ext cx="9080248" cy="4094642"/>
          </a:xfrm>
          <a:prstGeom prst="rect">
            <a:avLst/>
          </a:prstGeom>
        </p:spPr>
      </p:pic>
      <p:sp>
        <p:nvSpPr>
          <p:cNvPr id="5" name="文字方塊 4"/>
          <p:cNvSpPr txBox="1"/>
          <p:nvPr/>
        </p:nvSpPr>
        <p:spPr>
          <a:xfrm>
            <a:off x="6696673" y="6581001"/>
            <a:ext cx="2428870" cy="276999"/>
          </a:xfrm>
          <a:prstGeom prst="rect">
            <a:avLst/>
          </a:prstGeom>
          <a:noFill/>
        </p:spPr>
        <p:txBody>
          <a:bodyPr wrap="none" rtlCol="0">
            <a:spAutoFit/>
          </a:bodyPr>
          <a:lstStyle/>
          <a:p>
            <a:r>
              <a:rPr lang="en-US" altLang="zh-TW" sz="1200" dirty="0"/>
              <a:t>Ref : </a:t>
            </a:r>
            <a:r>
              <a:rPr lang="en-US" altLang="zh-TW" sz="1200" b="1" dirty="0"/>
              <a:t>Algorithmic Intelligence Lab</a:t>
            </a:r>
            <a:endParaRPr lang="zh-TW" altLang="en-US" sz="1200" dirty="0"/>
          </a:p>
        </p:txBody>
      </p:sp>
      <p:sp>
        <p:nvSpPr>
          <p:cNvPr id="6" name="文字方塊 5"/>
          <p:cNvSpPr txBox="1"/>
          <p:nvPr/>
        </p:nvSpPr>
        <p:spPr>
          <a:xfrm>
            <a:off x="5220072" y="4221088"/>
            <a:ext cx="899605" cy="276999"/>
          </a:xfrm>
          <a:prstGeom prst="rect">
            <a:avLst/>
          </a:prstGeom>
          <a:noFill/>
        </p:spPr>
        <p:txBody>
          <a:bodyPr wrap="none" rtlCol="0">
            <a:spAutoFit/>
          </a:bodyPr>
          <a:lstStyle/>
          <a:p>
            <a:r>
              <a:rPr lang="en-US" altLang="zh-TW" sz="1200" dirty="0"/>
              <a:t>score based</a:t>
            </a:r>
            <a:endParaRPr lang="zh-TW" altLang="en-US" sz="1200" dirty="0"/>
          </a:p>
        </p:txBody>
      </p:sp>
    </p:spTree>
    <p:extLst>
      <p:ext uri="{BB962C8B-B14F-4D97-AF65-F5344CB8AC3E}">
        <p14:creationId xmlns:p14="http://schemas.microsoft.com/office/powerpoint/2010/main" val="373965622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Other Normalizing Flow Models</a:t>
            </a:r>
            <a:endParaRPr lang="zh-TW" altLang="en-US" dirty="0"/>
          </a:p>
        </p:txBody>
      </p:sp>
      <p:sp>
        <p:nvSpPr>
          <p:cNvPr id="3" name="內容版面配置區 2"/>
          <p:cNvSpPr>
            <a:spLocks noGrp="1"/>
          </p:cNvSpPr>
          <p:nvPr>
            <p:ph idx="1"/>
          </p:nvPr>
        </p:nvSpPr>
        <p:spPr>
          <a:xfrm>
            <a:off x="179388" y="1153791"/>
            <a:ext cx="8929116" cy="5040312"/>
          </a:xfrm>
        </p:spPr>
        <p:txBody>
          <a:bodyPr/>
          <a:lstStyle/>
          <a:p>
            <a:r>
              <a:rPr lang="zh-TW" altLang="en-US" sz="1600" dirty="0"/>
              <a:t>另外兩個成功且重要的標準化流動模型是 </a:t>
            </a:r>
            <a:r>
              <a:rPr lang="en-US" altLang="zh-TW" sz="1600" dirty="0"/>
              <a:t>GLOW </a:t>
            </a:r>
            <a:r>
              <a:rPr lang="zh-TW" altLang="en-US" sz="1600" dirty="0"/>
              <a:t>和 </a:t>
            </a:r>
            <a:r>
              <a:rPr lang="en-US" altLang="zh-TW" sz="1600" dirty="0"/>
              <a:t>FFJORD</a:t>
            </a:r>
            <a:r>
              <a:rPr lang="zh-TW" altLang="en-US" sz="1600" dirty="0"/>
              <a:t>。 以下部分描述了他們的主要進展。</a:t>
            </a:r>
            <a:endParaRPr lang="en-US" altLang="zh-TW" sz="1600" dirty="0"/>
          </a:p>
          <a:p>
            <a:endParaRPr lang="en-US" altLang="zh-TW" sz="1600" dirty="0"/>
          </a:p>
          <a:p>
            <a:r>
              <a:rPr lang="en-US" altLang="zh-TW" sz="1600" dirty="0"/>
              <a:t>GLOW: </a:t>
            </a:r>
          </a:p>
          <a:p>
            <a:pPr marL="285750" indent="-285750">
              <a:buFont typeface="Arial" panose="020B0604020202020204" pitchFamily="34" charset="0"/>
              <a:buChar char="•"/>
            </a:pPr>
            <a:r>
              <a:rPr lang="en-US" altLang="zh-TW" sz="1600" dirty="0"/>
              <a:t>GLOW</a:t>
            </a:r>
            <a:r>
              <a:rPr lang="zh-TW" altLang="en-US" sz="1600" dirty="0"/>
              <a:t>可以產生高品質的樣本並產生有意義的結果，可以遍歷潛在空間</a:t>
            </a:r>
            <a:r>
              <a:rPr lang="en-US" altLang="zh-TW" sz="1600" dirty="0"/>
              <a:t>(latent space)</a:t>
            </a:r>
            <a:r>
              <a:rPr lang="zh-TW" altLang="en-US" sz="1600" dirty="0"/>
              <a:t>以操縱樣本。</a:t>
            </a:r>
            <a:endParaRPr lang="en-US" altLang="zh-TW" sz="1600" dirty="0"/>
          </a:p>
          <a:p>
            <a:pPr marL="285750" indent="-285750">
              <a:buFont typeface="Arial" panose="020B0604020202020204" pitchFamily="34" charset="0"/>
              <a:buChar char="•"/>
            </a:pPr>
            <a:r>
              <a:rPr lang="en-US" altLang="zh-TW" sz="1600" dirty="0"/>
              <a:t>GLOW </a:t>
            </a:r>
            <a:r>
              <a:rPr lang="zh-TW" altLang="en-US" sz="1600" dirty="0"/>
              <a:t>在 </a:t>
            </a:r>
            <a:r>
              <a:rPr lang="en-US" altLang="zh-TW" sz="1600" dirty="0" err="1"/>
              <a:t>NeurIPS</a:t>
            </a:r>
            <a:r>
              <a:rPr lang="en-US" altLang="zh-TW" sz="1600" dirty="0"/>
              <a:t> 2018 </a:t>
            </a:r>
            <a:r>
              <a:rPr lang="zh-TW" altLang="en-US" sz="1600" dirty="0"/>
              <a:t>上展示，是首批展示此技術的模型之一標準化流模型，以產生高品質樣本，並產生有意義的結果的能力，可以遍歷以操縱樣本的潛在空間。 </a:t>
            </a:r>
            <a:endParaRPr lang="en-US" altLang="zh-TW" sz="1600" dirty="0"/>
          </a:p>
          <a:p>
            <a:pPr marL="285750" indent="-285750">
              <a:buFont typeface="Arial" panose="020B0604020202020204" pitchFamily="34" charset="0"/>
              <a:buChar char="•"/>
            </a:pPr>
            <a:r>
              <a:rPr lang="zh-TW" altLang="en-US" sz="1600" dirty="0"/>
              <a:t>關鍵的一步是用可逆 </a:t>
            </a:r>
            <a:r>
              <a:rPr lang="en-US" altLang="zh-TW" sz="1600" dirty="0"/>
              <a:t>1 × 1 </a:t>
            </a:r>
            <a:r>
              <a:rPr lang="zh-TW" altLang="en-US" sz="1600" dirty="0"/>
              <a:t>卷積層（</a:t>
            </a:r>
            <a:r>
              <a:rPr lang="en-US" altLang="zh-TW" sz="1600" dirty="0"/>
              <a:t>1 × 1 convolutional layers.</a:t>
            </a:r>
            <a:r>
              <a:rPr lang="zh-TW" altLang="en-US" sz="1600" dirty="0"/>
              <a:t>）取代反向遮罩</a:t>
            </a:r>
            <a:r>
              <a:rPr lang="en-US" altLang="zh-TW" sz="1600" dirty="0"/>
              <a:t>(reverse masking)</a:t>
            </a:r>
            <a:r>
              <a:rPr lang="zh-TW" altLang="en-US" sz="1600" dirty="0"/>
              <a:t>設定。 例如，為了將 </a:t>
            </a:r>
            <a:r>
              <a:rPr lang="en-US" altLang="zh-TW" sz="1600" dirty="0" err="1"/>
              <a:t>RealNVP</a:t>
            </a:r>
            <a:r>
              <a:rPr lang="en-US" altLang="zh-TW" sz="1600" dirty="0"/>
              <a:t> </a:t>
            </a:r>
            <a:r>
              <a:rPr lang="zh-TW" altLang="en-US" sz="1600" dirty="0"/>
              <a:t>套用至影像時，在每個步驟之後頻道的順序會翻轉，確保網路有機會轉換所有的輸入。 </a:t>
            </a:r>
            <a:endParaRPr lang="en-US" altLang="zh-TW" sz="1600" dirty="0"/>
          </a:p>
          <a:p>
            <a:pPr marL="285750" indent="-285750">
              <a:buFont typeface="Arial" panose="020B0604020202020204" pitchFamily="34" charset="0"/>
              <a:buChar char="•"/>
            </a:pPr>
            <a:r>
              <a:rPr lang="zh-TW" altLang="en-US" sz="1600" dirty="0"/>
              <a:t>在 </a:t>
            </a:r>
            <a:r>
              <a:rPr lang="en-US" altLang="zh-TW" sz="1600" dirty="0"/>
              <a:t>GLOW </a:t>
            </a:r>
            <a:r>
              <a:rPr lang="zh-TW" altLang="en-US" sz="1600" dirty="0"/>
              <a:t>中，應用了 </a:t>
            </a:r>
            <a:r>
              <a:rPr lang="en-US" altLang="zh-TW" sz="1600" dirty="0"/>
              <a:t>1 × 1 </a:t>
            </a:r>
            <a:r>
              <a:rPr lang="zh-TW" altLang="en-US" sz="1600" dirty="0"/>
              <a:t>卷積，它有效地充當產生模型所需的任何通道排列的通用方法。</a:t>
            </a:r>
          </a:p>
          <a:p>
            <a:pPr marL="285750" indent="-285750">
              <a:buFont typeface="Arial" panose="020B0604020202020204" pitchFamily="34" charset="0"/>
              <a:buChar char="•"/>
            </a:pPr>
            <a:r>
              <a:rPr lang="zh-TW" altLang="en-US" sz="1600" dirty="0"/>
              <a:t>作者表明，即使添加了這一點，整個分佈仍然易於處理，具有易於大規模計算的行列式和逆矩陣。</a:t>
            </a:r>
          </a:p>
        </p:txBody>
      </p:sp>
      <p:pic>
        <p:nvPicPr>
          <p:cNvPr id="4" name="圖片 3"/>
          <p:cNvPicPr>
            <a:picLocks noChangeAspect="1"/>
          </p:cNvPicPr>
          <p:nvPr/>
        </p:nvPicPr>
        <p:blipFill>
          <a:blip r:embed="rId2"/>
          <a:stretch>
            <a:fillRect/>
          </a:stretch>
        </p:blipFill>
        <p:spPr>
          <a:xfrm>
            <a:off x="4572000" y="4005064"/>
            <a:ext cx="4392466" cy="2742728"/>
          </a:xfrm>
          <a:prstGeom prst="rect">
            <a:avLst/>
          </a:prstGeom>
        </p:spPr>
      </p:pic>
      <p:sp>
        <p:nvSpPr>
          <p:cNvPr id="5" name="矩形 4"/>
          <p:cNvSpPr/>
          <p:nvPr/>
        </p:nvSpPr>
        <p:spPr>
          <a:xfrm>
            <a:off x="2699730" y="6316905"/>
            <a:ext cx="1944216" cy="430887"/>
          </a:xfrm>
          <a:prstGeom prst="rect">
            <a:avLst/>
          </a:prstGeom>
        </p:spPr>
        <p:txBody>
          <a:bodyPr wrap="square">
            <a:spAutoFit/>
          </a:bodyPr>
          <a:lstStyle/>
          <a:p>
            <a:r>
              <a:rPr lang="en-US" altLang="zh-TW" sz="1100" dirty="0"/>
              <a:t>Figure 6-14. Random samples from the GLOW model</a:t>
            </a:r>
            <a:endParaRPr lang="zh-TW" altLang="en-US" sz="1100" dirty="0"/>
          </a:p>
        </p:txBody>
      </p:sp>
    </p:spTree>
    <p:extLst>
      <p:ext uri="{BB962C8B-B14F-4D97-AF65-F5344CB8AC3E}">
        <p14:creationId xmlns:p14="http://schemas.microsoft.com/office/powerpoint/2010/main" val="28309620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FFJORD</a:t>
            </a:r>
            <a:endParaRPr lang="zh-TW" altLang="en-US" dirty="0"/>
          </a:p>
        </p:txBody>
      </p:sp>
      <p:sp>
        <p:nvSpPr>
          <p:cNvPr id="3" name="內容版面配置區 2"/>
          <p:cNvSpPr>
            <a:spLocks noGrp="1"/>
          </p:cNvSpPr>
          <p:nvPr>
            <p:ph idx="1"/>
          </p:nvPr>
        </p:nvSpPr>
        <p:spPr>
          <a:xfrm>
            <a:off x="179387" y="1153791"/>
            <a:ext cx="5328717" cy="5040312"/>
          </a:xfrm>
        </p:spPr>
        <p:txBody>
          <a:bodyPr/>
          <a:lstStyle/>
          <a:p>
            <a:pPr marL="285750" indent="-285750">
              <a:buFont typeface="Arial" panose="020B0604020202020204" pitchFamily="34" charset="0"/>
              <a:buChar char="•"/>
            </a:pPr>
            <a:r>
              <a:rPr lang="en-US" altLang="zh-TW" sz="1800" dirty="0" err="1"/>
              <a:t>RealNVP</a:t>
            </a:r>
            <a:r>
              <a:rPr lang="en-US" altLang="zh-TW" sz="1800" dirty="0"/>
              <a:t> </a:t>
            </a:r>
            <a:r>
              <a:rPr lang="zh-TW" altLang="en-US" sz="1800" dirty="0"/>
              <a:t>和 </a:t>
            </a:r>
            <a:r>
              <a:rPr lang="en-US" altLang="zh-TW" sz="1800" dirty="0"/>
              <a:t>GLOW </a:t>
            </a:r>
            <a:r>
              <a:rPr lang="zh-TW" altLang="en-US" sz="1800" dirty="0"/>
              <a:t>是離散時間標準化流模型，也就是說，它們將透過一組離散的耦合層</a:t>
            </a:r>
            <a:r>
              <a:rPr lang="en-US" altLang="zh-TW" sz="1800" dirty="0"/>
              <a:t>(coupling layer)</a:t>
            </a:r>
            <a:r>
              <a:rPr lang="zh-TW" altLang="en-US" sz="1800" dirty="0"/>
              <a:t>輸入。 </a:t>
            </a:r>
            <a:endParaRPr lang="en-US" altLang="zh-TW" sz="1800" dirty="0"/>
          </a:p>
          <a:p>
            <a:pPr marL="285750" indent="-285750">
              <a:buFont typeface="Arial" panose="020B0604020202020204" pitchFamily="34" charset="0"/>
              <a:buChar char="•"/>
            </a:pPr>
            <a:r>
              <a:rPr lang="en-US" altLang="zh-TW" sz="1800" dirty="0"/>
              <a:t>FFJORD</a:t>
            </a:r>
            <a:r>
              <a:rPr lang="zh-TW" altLang="en-US" sz="1800" dirty="0"/>
              <a:t> </a:t>
            </a:r>
            <a:r>
              <a:rPr lang="en-US" altLang="zh-TW" sz="1800" dirty="0"/>
              <a:t>(Free-Form </a:t>
            </a:r>
            <a:r>
              <a:rPr lang="en-US" altLang="zh-TW" sz="1800" dirty="0" err="1"/>
              <a:t>ContinuousDynamics</a:t>
            </a:r>
            <a:r>
              <a:rPr lang="en-US" altLang="zh-TW" sz="1800" dirty="0"/>
              <a:t> for Scalable Reversible Generative Models) </a:t>
            </a:r>
            <a:r>
              <a:rPr lang="zh-TW" altLang="en-US" sz="1800" dirty="0"/>
              <a:t>在 </a:t>
            </a:r>
            <a:r>
              <a:rPr lang="en-US" altLang="zh-TW" sz="1800" dirty="0"/>
              <a:t>ICLR 2019 </a:t>
            </a:r>
            <a:r>
              <a:rPr lang="zh-TW" altLang="en-US" sz="1800" dirty="0"/>
              <a:t>上發表如何將</a:t>
            </a:r>
            <a:r>
              <a:rPr lang="zh-TW" altLang="en-US" sz="1800" dirty="0">
                <a:latin typeface="標楷體" panose="03000509000000000000" pitchFamily="65" charset="-120"/>
                <a:ea typeface="標楷體" panose="03000509000000000000" pitchFamily="65" charset="-120"/>
              </a:rPr>
              <a:t>「</a:t>
            </a:r>
            <a:r>
              <a:rPr lang="zh-TW" altLang="en-US" sz="1800" dirty="0"/>
              <a:t>轉換</a:t>
            </a:r>
            <a:r>
              <a:rPr lang="en-US" altLang="zh-TW" sz="1800" dirty="0"/>
              <a:t>: transformation </a:t>
            </a:r>
            <a:r>
              <a:rPr lang="zh-TW" altLang="en-US" sz="1800" dirty="0">
                <a:latin typeface="標楷體" panose="03000509000000000000" pitchFamily="65" charset="-120"/>
                <a:ea typeface="標楷體" panose="03000509000000000000" pitchFamily="65" charset="-120"/>
              </a:rPr>
              <a:t>」</a:t>
            </a:r>
            <a:r>
              <a:rPr lang="zh-TW" altLang="en-US" sz="1800" dirty="0"/>
              <a:t>建模成為一個連續時間過程（即，透過步數趨於無窮大時，步長大小趨於零取極限）。</a:t>
            </a:r>
            <a:endParaRPr lang="en-US" altLang="zh-TW" sz="1800" dirty="0"/>
          </a:p>
          <a:p>
            <a:pPr marL="285750" indent="-285750">
              <a:buFont typeface="Arial" panose="020B0604020202020204" pitchFamily="34" charset="0"/>
              <a:buChar char="•"/>
            </a:pPr>
            <a:r>
              <a:rPr lang="zh-TW" altLang="en-US" sz="1800" dirty="0"/>
              <a:t>在這種情況下，使用普通微分對動力學</a:t>
            </a:r>
            <a:r>
              <a:rPr lang="en-US" altLang="zh-TW" sz="1800" dirty="0"/>
              <a:t>(ODE :</a:t>
            </a:r>
            <a:r>
              <a:rPr lang="zh-TW" altLang="en-US" sz="1800" dirty="0"/>
              <a:t> </a:t>
            </a:r>
            <a:r>
              <a:rPr lang="en-US" altLang="zh-TW" sz="1800" dirty="0"/>
              <a:t>ordinary differential</a:t>
            </a:r>
            <a:r>
              <a:rPr lang="zh-TW" altLang="en-US" sz="1800" dirty="0"/>
              <a:t> </a:t>
            </a:r>
            <a:r>
              <a:rPr lang="en-US" altLang="zh-TW" sz="1800" dirty="0"/>
              <a:t>equation)</a:t>
            </a:r>
            <a:r>
              <a:rPr lang="zh-TW" altLang="en-US" sz="1800" dirty="0"/>
              <a:t>進行建模方程式，其參數由神經網路 </a:t>
            </a:r>
            <a:r>
              <a:rPr lang="en-US" altLang="zh-TW" sz="1800" dirty="0"/>
              <a:t>(</a:t>
            </a:r>
            <a:r>
              <a:rPr lang="en-US" altLang="zh-TW" sz="1800" dirty="0" err="1"/>
              <a:t>f</a:t>
            </a:r>
            <a:r>
              <a:rPr lang="en-US" altLang="zh-TW" sz="1800" baseline="-25000" dirty="0" err="1"/>
              <a:t>θ</a:t>
            </a:r>
            <a:r>
              <a:rPr lang="en-US" altLang="zh-TW" sz="1800" dirty="0"/>
              <a:t>) </a:t>
            </a:r>
            <a:r>
              <a:rPr lang="zh-TW" altLang="en-US" sz="1800" dirty="0"/>
              <a:t>產生。</a:t>
            </a:r>
            <a:r>
              <a:rPr lang="en-US" altLang="zh-TW" sz="1800" dirty="0"/>
              <a:t> </a:t>
            </a:r>
            <a:r>
              <a:rPr lang="en-US" altLang="zh-TW" sz="1800" dirty="0" err="1"/>
              <a:t>f</a:t>
            </a:r>
            <a:r>
              <a:rPr lang="en-US" altLang="zh-TW" sz="1800" baseline="-25000" dirty="0" err="1"/>
              <a:t>θ</a:t>
            </a:r>
            <a:r>
              <a:rPr lang="zh-TW" altLang="en-US" sz="1800" dirty="0"/>
              <a:t> 為一個黑盒子求解器用於求解 </a:t>
            </a:r>
            <a:r>
              <a:rPr lang="en-US" altLang="zh-TW" sz="1800" dirty="0"/>
              <a:t>t1 </a:t>
            </a:r>
            <a:r>
              <a:rPr lang="zh-TW" altLang="en-US" sz="1800" dirty="0"/>
              <a:t>時刻的 </a:t>
            </a:r>
            <a:r>
              <a:rPr lang="en-US" altLang="zh-TW" sz="1800" dirty="0"/>
              <a:t>ODE</a:t>
            </a:r>
            <a:r>
              <a:rPr lang="zh-TW" altLang="en-US" sz="1800" dirty="0"/>
              <a:t>  </a:t>
            </a:r>
          </a:p>
        </p:txBody>
      </p:sp>
      <p:pic>
        <p:nvPicPr>
          <p:cNvPr id="4" name="圖片 3"/>
          <p:cNvPicPr>
            <a:picLocks noChangeAspect="1"/>
          </p:cNvPicPr>
          <p:nvPr/>
        </p:nvPicPr>
        <p:blipFill>
          <a:blip r:embed="rId2"/>
          <a:stretch>
            <a:fillRect/>
          </a:stretch>
        </p:blipFill>
        <p:spPr>
          <a:xfrm>
            <a:off x="5580112" y="1484784"/>
            <a:ext cx="3024336" cy="3339151"/>
          </a:xfrm>
          <a:prstGeom prst="rect">
            <a:avLst/>
          </a:prstGeom>
        </p:spPr>
      </p:pic>
      <p:sp>
        <p:nvSpPr>
          <p:cNvPr id="5" name="矩形 4"/>
          <p:cNvSpPr/>
          <p:nvPr/>
        </p:nvSpPr>
        <p:spPr>
          <a:xfrm>
            <a:off x="5416103" y="5156623"/>
            <a:ext cx="3727897" cy="769441"/>
          </a:xfrm>
          <a:prstGeom prst="rect">
            <a:avLst/>
          </a:prstGeom>
        </p:spPr>
        <p:txBody>
          <a:bodyPr wrap="square">
            <a:spAutoFit/>
          </a:bodyPr>
          <a:lstStyle/>
          <a:p>
            <a:r>
              <a:rPr lang="en-US" altLang="zh-TW" sz="1100" dirty="0"/>
              <a:t>Figure 6-15. FFJORD models the transformation between the data distribution and a</a:t>
            </a:r>
            <a:r>
              <a:rPr lang="zh-TW" altLang="en-US" sz="1100" dirty="0"/>
              <a:t> </a:t>
            </a:r>
            <a:r>
              <a:rPr lang="en-US" altLang="zh-TW" sz="1100" dirty="0"/>
              <a:t>standard Gaussian via an ordinary differential equation, parameterized by a neural</a:t>
            </a:r>
            <a:r>
              <a:rPr lang="zh-TW" altLang="en-US" sz="1100" dirty="0"/>
              <a:t> </a:t>
            </a:r>
            <a:r>
              <a:rPr lang="en-US" altLang="zh-TW" sz="1100" dirty="0"/>
              <a:t>network (source: Will </a:t>
            </a:r>
            <a:r>
              <a:rPr lang="en-US" altLang="zh-TW" sz="1100" dirty="0" err="1"/>
              <a:t>Grathwohl</a:t>
            </a:r>
            <a:r>
              <a:rPr lang="en-US" altLang="zh-TW" sz="1100" dirty="0"/>
              <a:t> et al., 2018)3</a:t>
            </a:r>
            <a:endParaRPr lang="zh-TW" altLang="en-US" sz="1100" dirty="0"/>
          </a:p>
        </p:txBody>
      </p:sp>
      <p:pic>
        <p:nvPicPr>
          <p:cNvPr id="6" name="圖片 5"/>
          <p:cNvPicPr>
            <a:picLocks noChangeAspect="1"/>
          </p:cNvPicPr>
          <p:nvPr/>
        </p:nvPicPr>
        <p:blipFill>
          <a:blip r:embed="rId3"/>
          <a:stretch>
            <a:fillRect/>
          </a:stretch>
        </p:blipFill>
        <p:spPr>
          <a:xfrm>
            <a:off x="1259632" y="5086248"/>
            <a:ext cx="2093459" cy="1534571"/>
          </a:xfrm>
          <a:prstGeom prst="rect">
            <a:avLst/>
          </a:prstGeom>
        </p:spPr>
      </p:pic>
      <p:sp>
        <p:nvSpPr>
          <p:cNvPr id="7" name="矩形 6"/>
          <p:cNvSpPr/>
          <p:nvPr/>
        </p:nvSpPr>
        <p:spPr>
          <a:xfrm>
            <a:off x="323528" y="4593102"/>
            <a:ext cx="4572000" cy="461665"/>
          </a:xfrm>
          <a:prstGeom prst="rect">
            <a:avLst/>
          </a:prstGeom>
        </p:spPr>
        <p:txBody>
          <a:bodyPr>
            <a:spAutoFit/>
          </a:bodyPr>
          <a:lstStyle/>
          <a:p>
            <a:r>
              <a:rPr lang="en-US" altLang="zh-TW" sz="1200" dirty="0"/>
              <a:t>to find z1 given some initial point</a:t>
            </a:r>
            <a:r>
              <a:rPr lang="zh-TW" altLang="en-US" sz="1200" dirty="0"/>
              <a:t> </a:t>
            </a:r>
            <a:r>
              <a:rPr lang="en-US" altLang="zh-TW" sz="1200" dirty="0"/>
              <a:t>z0 sampled from a Gaussian at t0, as described by the following equations:</a:t>
            </a:r>
            <a:endParaRPr lang="zh-TW" altLang="en-US" sz="1200" dirty="0"/>
          </a:p>
        </p:txBody>
      </p:sp>
    </p:spTree>
    <p:extLst>
      <p:ext uri="{BB962C8B-B14F-4D97-AF65-F5344CB8AC3E}">
        <p14:creationId xmlns:p14="http://schemas.microsoft.com/office/powerpoint/2010/main" val="115081801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sz="4000" b="0" dirty="0"/>
              <a:t>Energy-Based Models</a:t>
            </a:r>
            <a:endParaRPr lang="zh-TW" altLang="en-US" sz="4000" dirty="0"/>
          </a:p>
        </p:txBody>
      </p:sp>
      <p:sp>
        <p:nvSpPr>
          <p:cNvPr id="5" name="文字版面配置區 4"/>
          <p:cNvSpPr>
            <a:spLocks noGrp="1"/>
          </p:cNvSpPr>
          <p:nvPr>
            <p:ph type="body" idx="1"/>
          </p:nvPr>
        </p:nvSpPr>
        <p:spPr/>
        <p:txBody>
          <a:bodyPr/>
          <a:lstStyle/>
          <a:p>
            <a:r>
              <a:rPr lang="zh-TW" altLang="en-US" b="0" dirty="0">
                <a:effectLst/>
              </a:rPr>
              <a:t>基於能量的模型</a:t>
            </a:r>
            <a:endParaRPr lang="en-US" altLang="zh-TW" b="0" dirty="0">
              <a:effectLst/>
            </a:endParaRPr>
          </a:p>
          <a:p>
            <a:endParaRPr lang="en-US" altLang="zh-TW" sz="2800" dirty="0"/>
          </a:p>
          <a:p>
            <a:r>
              <a:rPr lang="zh-TW" altLang="en-US" dirty="0">
                <a:solidFill>
                  <a:srgbClr val="7030A0"/>
                </a:solidFill>
              </a:rPr>
              <a:t>是一種</a:t>
            </a:r>
            <a:r>
              <a:rPr lang="en-US" altLang="zh-TW" dirty="0">
                <a:solidFill>
                  <a:srgbClr val="7030A0"/>
                </a:solidFill>
              </a:rPr>
              <a:t>Score based model</a:t>
            </a:r>
            <a:endParaRPr lang="zh-TW" altLang="en-US" dirty="0">
              <a:solidFill>
                <a:srgbClr val="7030A0"/>
              </a:solidFill>
            </a:endParaRPr>
          </a:p>
        </p:txBody>
      </p:sp>
    </p:spTree>
    <p:extLst>
      <p:ext uri="{BB962C8B-B14F-4D97-AF65-F5344CB8AC3E}">
        <p14:creationId xmlns:p14="http://schemas.microsoft.com/office/powerpoint/2010/main" val="14157391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179388" y="1"/>
            <a:ext cx="8264525" cy="1152096"/>
          </a:xfrm>
        </p:spPr>
        <p:txBody>
          <a:bodyPr/>
          <a:lstStyle/>
          <a:p>
            <a:r>
              <a:rPr lang="en-US" altLang="zh-TW" dirty="0"/>
              <a:t>Score based vs probability based model [</a:t>
            </a:r>
            <a:r>
              <a:rPr lang="zh-TW" altLang="en-US" dirty="0"/>
              <a:t>動畫</a:t>
            </a:r>
            <a:r>
              <a:rPr lang="en-US" altLang="zh-TW" dirty="0"/>
              <a:t>]</a:t>
            </a:r>
            <a:endParaRPr lang="zh-TW" altLang="en-US" dirty="0"/>
          </a:p>
        </p:txBody>
      </p:sp>
      <p:pic>
        <p:nvPicPr>
          <p:cNvPr id="6" name="內容版面配置區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772816"/>
            <a:ext cx="3964676" cy="2808312"/>
          </a:xfrm>
        </p:spPr>
      </p:pic>
      <p:pic>
        <p:nvPicPr>
          <p:cNvPr id="7" name="圖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991" y="1772816"/>
            <a:ext cx="4194989" cy="2808312"/>
          </a:xfrm>
          <a:prstGeom prst="rect">
            <a:avLst/>
          </a:prstGeom>
        </p:spPr>
      </p:pic>
      <p:sp>
        <p:nvSpPr>
          <p:cNvPr id="8" name="矩形 7"/>
          <p:cNvSpPr/>
          <p:nvPr/>
        </p:nvSpPr>
        <p:spPr>
          <a:xfrm>
            <a:off x="467544" y="4797152"/>
            <a:ext cx="3661996" cy="954107"/>
          </a:xfrm>
          <a:prstGeom prst="rect">
            <a:avLst/>
          </a:prstGeom>
        </p:spPr>
        <p:txBody>
          <a:bodyPr wrap="square">
            <a:spAutoFit/>
          </a:bodyPr>
          <a:lstStyle/>
          <a:p>
            <a:pPr algn="just"/>
            <a:r>
              <a:rPr lang="en-US" altLang="zh-TW" sz="1400" dirty="0"/>
              <a:t>Parameterizing probability density functions. No matter how you change the model family and parameters, it has to be normalized (area under the curve must integrate to one).</a:t>
            </a:r>
            <a:endParaRPr lang="zh-TW" altLang="en-US" sz="1400" dirty="0"/>
          </a:p>
        </p:txBody>
      </p:sp>
      <p:sp>
        <p:nvSpPr>
          <p:cNvPr id="9" name="矩形 8"/>
          <p:cNvSpPr/>
          <p:nvPr/>
        </p:nvSpPr>
        <p:spPr>
          <a:xfrm>
            <a:off x="4766487" y="4797151"/>
            <a:ext cx="3661996" cy="523220"/>
          </a:xfrm>
          <a:prstGeom prst="rect">
            <a:avLst/>
          </a:prstGeom>
        </p:spPr>
        <p:txBody>
          <a:bodyPr wrap="square">
            <a:spAutoFit/>
          </a:bodyPr>
          <a:lstStyle/>
          <a:p>
            <a:pPr algn="just"/>
            <a:r>
              <a:rPr lang="en-US" altLang="zh-TW" sz="1400" dirty="0"/>
              <a:t>Parameterizing score functions. No need to worry about normalization.</a:t>
            </a:r>
            <a:endParaRPr lang="zh-TW" altLang="en-US" sz="1400" dirty="0"/>
          </a:p>
        </p:txBody>
      </p:sp>
    </p:spTree>
    <p:extLst>
      <p:ext uri="{BB962C8B-B14F-4D97-AF65-F5344CB8AC3E}">
        <p14:creationId xmlns:p14="http://schemas.microsoft.com/office/powerpoint/2010/main" val="138286645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EBM (Energy-Based Models)</a:t>
            </a:r>
            <a:endParaRPr lang="zh-TW" altLang="en-US" dirty="0"/>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zh-TW" altLang="en-US" sz="1800" dirty="0">
                <a:effectLst/>
              </a:rPr>
              <a:t>基於能量的模型</a:t>
            </a:r>
            <a:r>
              <a:rPr lang="zh-TW" altLang="en-US" sz="1800" b="0" dirty="0">
                <a:effectLst/>
              </a:rPr>
              <a:t>（</a:t>
            </a:r>
            <a:r>
              <a:rPr lang="en-US" altLang="zh-TW" sz="1800" b="0" dirty="0">
                <a:effectLst/>
              </a:rPr>
              <a:t>EBM </a:t>
            </a:r>
            <a:r>
              <a:rPr lang="zh-TW" altLang="en-US" sz="1800" dirty="0">
                <a:effectLst/>
              </a:rPr>
              <a:t>）是</a:t>
            </a:r>
            <a:r>
              <a:rPr lang="zh-TW" altLang="en-US" sz="1800" b="0" dirty="0">
                <a:effectLst/>
                <a:hlinkClick r:id="rId2" tooltip="生成模型"/>
              </a:rPr>
              <a:t>生成模型</a:t>
            </a:r>
            <a:r>
              <a:rPr lang="zh-TW" altLang="en-US" sz="1800" b="0" dirty="0">
                <a:effectLst/>
              </a:rPr>
              <a:t>（</a:t>
            </a:r>
            <a:r>
              <a:rPr lang="en-US" altLang="zh-TW" sz="1800" b="0" dirty="0">
                <a:effectLst/>
              </a:rPr>
              <a:t>GM</a:t>
            </a:r>
            <a:r>
              <a:rPr lang="zh-TW" altLang="en-US" sz="1800" b="0" dirty="0">
                <a:effectLst/>
              </a:rPr>
              <a:t>）的一種形式，直接從</a:t>
            </a:r>
            <a:r>
              <a:rPr lang="zh-TW" altLang="en-US" sz="1800" b="0" dirty="0">
                <a:effectLst/>
                <a:hlinkClick r:id="rId3" tooltip="統計物理"/>
              </a:rPr>
              <a:t>統計物理學</a:t>
            </a:r>
            <a:r>
              <a:rPr lang="zh-TW" altLang="en-US" sz="1800" b="0" dirty="0">
                <a:effectLst/>
              </a:rPr>
              <a:t>引入學習中。</a:t>
            </a:r>
            <a:endParaRPr lang="en-US" altLang="zh-TW" sz="1800" b="0" dirty="0">
              <a:effectLst/>
            </a:endParaRPr>
          </a:p>
          <a:p>
            <a:pPr marL="342900" indent="-342900">
              <a:buFont typeface="Arial" panose="020B0604020202020204" pitchFamily="34" charset="0"/>
              <a:buChar char="•"/>
            </a:pPr>
            <a:r>
              <a:rPr lang="en-US" altLang="zh-TW" sz="1800" b="0" dirty="0">
                <a:effectLst/>
              </a:rPr>
              <a:t>GM </a:t>
            </a:r>
            <a:r>
              <a:rPr lang="zh-TW" altLang="en-US" sz="1800" b="0" dirty="0">
                <a:effectLst/>
              </a:rPr>
              <a:t>透過分析樣本資料集來了解基礎資料分佈。經過訓練後，</a:t>
            </a:r>
            <a:r>
              <a:rPr lang="en-US" altLang="zh-TW" sz="1800" b="0" dirty="0">
                <a:effectLst/>
              </a:rPr>
              <a:t>GM </a:t>
            </a:r>
            <a:r>
              <a:rPr lang="zh-TW" altLang="en-US" sz="1800" b="0" dirty="0">
                <a:effectLst/>
              </a:rPr>
              <a:t>可以產生其他也與資料分佈相符的資料集。</a:t>
            </a:r>
            <a:endParaRPr lang="en-US" altLang="zh-TW" sz="1800" b="0" dirty="0">
              <a:effectLst/>
            </a:endParaRPr>
          </a:p>
          <a:p>
            <a:pPr marL="342900" indent="-342900">
              <a:buFont typeface="Arial" panose="020B0604020202020204" pitchFamily="34" charset="0"/>
              <a:buChar char="•"/>
            </a:pPr>
            <a:r>
              <a:rPr lang="zh-TW" altLang="en-US" sz="1800" dirty="0"/>
              <a:t>基於能量的模型嘗試使用以下方法對真實的資料生成分佈進行建模波茲曼分佈（公式 </a:t>
            </a:r>
            <a:r>
              <a:rPr lang="en-US" altLang="zh-TW" sz="1800" dirty="0"/>
              <a:t>7-1</a:t>
            </a:r>
            <a:r>
              <a:rPr lang="zh-TW" altLang="en-US" sz="1800" dirty="0"/>
              <a:t>），其中 </a:t>
            </a:r>
            <a:r>
              <a:rPr lang="en-US" altLang="zh-TW" sz="1800" dirty="0"/>
              <a:t>E(x) </a:t>
            </a:r>
            <a:r>
              <a:rPr lang="zh-TW" altLang="en-US" sz="1800" dirty="0"/>
              <a:t>被稱為觀察值 </a:t>
            </a:r>
            <a:r>
              <a:rPr lang="en-US" altLang="zh-TW" sz="1800" dirty="0"/>
              <a:t>x</a:t>
            </a:r>
            <a:r>
              <a:rPr lang="zh-TW" altLang="en-US" sz="1800" dirty="0"/>
              <a:t>的能量函數（</a:t>
            </a:r>
            <a:r>
              <a:rPr lang="en-US" altLang="zh-TW" sz="1800" dirty="0"/>
              <a:t>energy function</a:t>
            </a:r>
            <a:r>
              <a:rPr lang="zh-TW" altLang="en-US" sz="1800" dirty="0"/>
              <a:t>）或 </a:t>
            </a:r>
            <a:r>
              <a:rPr lang="en-US" altLang="zh-TW" sz="1800" dirty="0"/>
              <a:t>score:</a:t>
            </a:r>
            <a:r>
              <a:rPr lang="zh-TW" altLang="en-US" sz="1800" dirty="0"/>
              <a:t>分數。</a:t>
            </a:r>
          </a:p>
        </p:txBody>
      </p:sp>
      <p:pic>
        <p:nvPicPr>
          <p:cNvPr id="4" name="圖片 3"/>
          <p:cNvPicPr>
            <a:picLocks noChangeAspect="1"/>
          </p:cNvPicPr>
          <p:nvPr/>
        </p:nvPicPr>
        <p:blipFill>
          <a:blip r:embed="rId4"/>
          <a:stretch>
            <a:fillRect/>
          </a:stretch>
        </p:blipFill>
        <p:spPr>
          <a:xfrm>
            <a:off x="2651428" y="3499313"/>
            <a:ext cx="2219635" cy="1333686"/>
          </a:xfrm>
          <a:prstGeom prst="rect">
            <a:avLst/>
          </a:prstGeom>
        </p:spPr>
      </p:pic>
      <p:pic>
        <p:nvPicPr>
          <p:cNvPr id="5124" name="Picture 4" descr="undefin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89211" y="3030576"/>
            <a:ext cx="3374906" cy="26999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9932" y="4953986"/>
            <a:ext cx="5932228" cy="1754326"/>
          </a:xfrm>
          <a:prstGeom prst="rect">
            <a:avLst/>
          </a:prstGeom>
        </p:spPr>
        <p:txBody>
          <a:bodyPr wrap="square">
            <a:spAutoFit/>
          </a:bodyPr>
          <a:lstStyle/>
          <a:p>
            <a:pPr marL="171450" indent="-171450">
              <a:buFont typeface="Arial" panose="020B0604020202020204" pitchFamily="34" charset="0"/>
              <a:buChar char="•"/>
            </a:pPr>
            <a:r>
              <a:rPr lang="zh-TW" altLang="en-US" sz="1200" dirty="0"/>
              <a:t>波茲曼分布（英語：</a:t>
            </a:r>
            <a:r>
              <a:rPr lang="en-US" altLang="zh-TW" sz="1200" dirty="0"/>
              <a:t>Boltzmann distribution</a:t>
            </a:r>
            <a:r>
              <a:rPr lang="zh-TW" altLang="en-US" sz="1200" dirty="0"/>
              <a:t>），或稱吉布斯分布（英語：</a:t>
            </a:r>
            <a:r>
              <a:rPr lang="en-US" altLang="zh-TW" sz="1200" dirty="0"/>
              <a:t>Gibbs distribution</a:t>
            </a:r>
            <a:r>
              <a:rPr lang="zh-TW" altLang="en-US" sz="1200" dirty="0"/>
              <a:t>）</a:t>
            </a:r>
            <a:r>
              <a:rPr lang="en-US" altLang="zh-TW" sz="1200" dirty="0"/>
              <a:t>[1]</a:t>
            </a:r>
            <a:r>
              <a:rPr lang="zh-TW" altLang="en-US" sz="1200" dirty="0"/>
              <a:t>，是一種機率分布或機率測度，它給出一個系統處於某種狀態的機率，是該狀態的能量及溫度的函數。</a:t>
            </a:r>
            <a:endParaRPr lang="en-US" altLang="zh-TW" sz="1200" dirty="0"/>
          </a:p>
          <a:p>
            <a:pPr marL="171450" indent="-171450">
              <a:buFont typeface="Arial" panose="020B0604020202020204" pitchFamily="34" charset="0"/>
              <a:buChar char="•"/>
            </a:pPr>
            <a:r>
              <a:rPr lang="zh-TW" altLang="en-US" sz="1200" dirty="0"/>
              <a:t>該分布以下列形式表示：其中 </a:t>
            </a:r>
            <a:r>
              <a:rPr lang="en-US" altLang="zh-TW" sz="1200" dirty="0"/>
              <a:t>p(x)</a:t>
            </a:r>
            <a:r>
              <a:rPr lang="zh-TW" altLang="en-US" sz="1200" dirty="0"/>
              <a:t>便是指粒子處在能量 的機率而 </a:t>
            </a:r>
            <a:r>
              <a:rPr lang="en-US" altLang="zh-TW" sz="1200" dirty="0"/>
              <a:t>K=1.38×10−23</a:t>
            </a:r>
            <a:r>
              <a:rPr lang="zh-TW" altLang="en-US" sz="1200" dirty="0"/>
              <a:t>（單位：焦耳</a:t>
            </a:r>
            <a:r>
              <a:rPr lang="en-US" altLang="zh-TW" sz="1200" dirty="0"/>
              <a:t>/</a:t>
            </a:r>
            <a:r>
              <a:rPr lang="zh-TW" altLang="en-US" sz="1200" dirty="0"/>
              <a:t>絕對溫度）</a:t>
            </a:r>
            <a:r>
              <a:rPr lang="en-US" altLang="zh-TW" sz="1200" dirty="0"/>
              <a:t>;</a:t>
            </a:r>
          </a:p>
          <a:p>
            <a:pPr marL="171450" indent="-171450">
              <a:buFont typeface="Arial" panose="020B0604020202020204" pitchFamily="34" charset="0"/>
              <a:buChar char="•"/>
            </a:pPr>
            <a:r>
              <a:rPr lang="zh-TW" altLang="en-US" sz="1200" dirty="0"/>
              <a:t>粒子處於較低能量態</a:t>
            </a:r>
            <a:r>
              <a:rPr lang="en-US" altLang="zh-TW" sz="1200" dirty="0"/>
              <a:t>(ε</a:t>
            </a:r>
            <a:r>
              <a:rPr lang="zh-TW" altLang="en-US" sz="1200" dirty="0"/>
              <a:t>≪</a:t>
            </a:r>
            <a:r>
              <a:rPr lang="en-US" altLang="zh-TW" sz="1200" dirty="0"/>
              <a:t>KT)</a:t>
            </a:r>
            <a:r>
              <a:rPr lang="zh-TW" altLang="en-US" sz="1200" dirty="0"/>
              <a:t>的機率較高，也就是說多粒子系統中的大部分粒子容易處在低能量態，使得系統本身偏好保持最低能量。反過來說，由圖一我們可以了解到粒子處於較高能量態</a:t>
            </a:r>
            <a:r>
              <a:rPr lang="en-US" altLang="zh-TW" sz="1200" dirty="0"/>
              <a:t>(ε</a:t>
            </a:r>
            <a:r>
              <a:rPr lang="zh-TW" altLang="en-US" sz="1200" dirty="0"/>
              <a:t>≫</a:t>
            </a:r>
            <a:r>
              <a:rPr lang="en-US" altLang="zh-TW" sz="1200" dirty="0"/>
              <a:t>KT)</a:t>
            </a:r>
            <a:r>
              <a:rPr lang="zh-TW" altLang="en-US" sz="1200" dirty="0"/>
              <a:t>的機率較低，也就是說大部分的粒子並不偏好處在高能量態。</a:t>
            </a:r>
          </a:p>
        </p:txBody>
      </p:sp>
      <p:pic>
        <p:nvPicPr>
          <p:cNvPr id="6" name="圖片 5"/>
          <p:cNvPicPr>
            <a:picLocks noChangeAspect="1"/>
          </p:cNvPicPr>
          <p:nvPr/>
        </p:nvPicPr>
        <p:blipFill>
          <a:blip r:embed="rId6"/>
          <a:stretch>
            <a:fillRect/>
          </a:stretch>
        </p:blipFill>
        <p:spPr>
          <a:xfrm>
            <a:off x="899592" y="3840463"/>
            <a:ext cx="1652688" cy="543451"/>
          </a:xfrm>
          <a:prstGeom prst="rect">
            <a:avLst/>
          </a:prstGeom>
        </p:spPr>
      </p:pic>
      <p:sp>
        <p:nvSpPr>
          <p:cNvPr id="7" name="矩形 6"/>
          <p:cNvSpPr/>
          <p:nvPr/>
        </p:nvSpPr>
        <p:spPr>
          <a:xfrm>
            <a:off x="179388" y="3428224"/>
            <a:ext cx="2518638" cy="307777"/>
          </a:xfrm>
          <a:prstGeom prst="rect">
            <a:avLst/>
          </a:prstGeom>
        </p:spPr>
        <p:txBody>
          <a:bodyPr wrap="none">
            <a:spAutoFit/>
          </a:bodyPr>
          <a:lstStyle/>
          <a:p>
            <a:r>
              <a:rPr lang="zh-TW" altLang="en-US" sz="1400" dirty="0"/>
              <a:t>公式 </a:t>
            </a:r>
            <a:r>
              <a:rPr lang="en-US" altLang="zh-TW" sz="1400" dirty="0"/>
              <a:t>7.1 Boltzmann distribution</a:t>
            </a:r>
            <a:endParaRPr lang="zh-TW" altLang="en-US" sz="1400" dirty="0"/>
          </a:p>
        </p:txBody>
      </p:sp>
    </p:spTree>
    <p:extLst>
      <p:ext uri="{BB962C8B-B14F-4D97-AF65-F5344CB8AC3E}">
        <p14:creationId xmlns:p14="http://schemas.microsoft.com/office/powerpoint/2010/main" val="175312481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188640"/>
            <a:ext cx="8928992" cy="6336704"/>
          </a:xfrm>
        </p:spPr>
        <p:txBody>
          <a:bodyPr/>
          <a:lstStyle/>
          <a:p>
            <a:pPr marL="342900" indent="-342900">
              <a:buFont typeface="Arial" panose="020B0604020202020204" pitchFamily="34" charset="0"/>
              <a:buChar char="•"/>
            </a:pPr>
            <a:r>
              <a:rPr lang="zh-TW" altLang="en-US" sz="1800" dirty="0"/>
              <a:t>基於能量模式，實際上這相當於訓練神經網路</a:t>
            </a:r>
            <a:r>
              <a:rPr lang="en-US" altLang="zh-TW" sz="1800" dirty="0"/>
              <a:t>E(x)</a:t>
            </a:r>
            <a:r>
              <a:rPr lang="zh-TW" altLang="en-US" sz="1800" dirty="0">
                <a:solidFill>
                  <a:srgbClr val="C00000"/>
                </a:solidFill>
              </a:rPr>
              <a:t>對可能的觀察結果</a:t>
            </a:r>
            <a:r>
              <a:rPr lang="en-US" altLang="zh-TW" sz="1800" dirty="0">
                <a:solidFill>
                  <a:srgbClr val="C00000"/>
                </a:solidFill>
              </a:rPr>
              <a:t>(</a:t>
            </a:r>
            <a:r>
              <a:rPr lang="zh-TW" altLang="en-US" sz="1800" dirty="0">
                <a:solidFill>
                  <a:srgbClr val="C00000"/>
                </a:solidFill>
              </a:rPr>
              <a:t>生成一個合理樣本</a:t>
            </a:r>
            <a:r>
              <a:rPr lang="en-US" altLang="zh-TW" sz="1800" dirty="0">
                <a:solidFill>
                  <a:srgbClr val="C00000"/>
                </a:solidFill>
              </a:rPr>
              <a:t>)</a:t>
            </a:r>
            <a:r>
              <a:rPr lang="zh-TW" altLang="en-US" sz="1800" dirty="0"/>
              <a:t>輸出低分</a:t>
            </a:r>
            <a:r>
              <a:rPr lang="en-US" altLang="zh-TW" sz="1800" dirty="0"/>
              <a:t>(so </a:t>
            </a:r>
            <a:r>
              <a:rPr lang="en-US" altLang="zh-TW" sz="1800" i="1" dirty="0"/>
              <a:t>p(</a:t>
            </a:r>
            <a:r>
              <a:rPr lang="en-US" altLang="zh-TW" sz="1800" dirty="0"/>
              <a:t>x)</a:t>
            </a:r>
            <a:r>
              <a:rPr lang="zh-TW" altLang="en-US" sz="1800" dirty="0"/>
              <a:t> </a:t>
            </a:r>
            <a:r>
              <a:rPr lang="en-US" altLang="zh-TW" sz="1800" dirty="0"/>
              <a:t>is close to 1); </a:t>
            </a:r>
            <a:r>
              <a:rPr lang="zh-TW" altLang="en-US" sz="1800" dirty="0"/>
              <a:t>而對不太可能的觀察的結果</a:t>
            </a:r>
            <a:r>
              <a:rPr lang="en-US" altLang="zh-TW" sz="1800" dirty="0">
                <a:solidFill>
                  <a:srgbClr val="C00000"/>
                </a:solidFill>
              </a:rPr>
              <a:t>(</a:t>
            </a:r>
            <a:r>
              <a:rPr lang="zh-TW" altLang="en-US" sz="1800" dirty="0">
                <a:solidFill>
                  <a:srgbClr val="C00000"/>
                </a:solidFill>
              </a:rPr>
              <a:t>生成一個不合理樣本</a:t>
            </a:r>
            <a:r>
              <a:rPr lang="en-US" altLang="zh-TW" sz="1800" dirty="0">
                <a:solidFill>
                  <a:srgbClr val="C00000"/>
                </a:solidFill>
              </a:rPr>
              <a:t>)</a:t>
            </a:r>
            <a:r>
              <a:rPr lang="zh-TW" altLang="en-US" sz="1800" dirty="0"/>
              <a:t>輸出高分</a:t>
            </a:r>
            <a:r>
              <a:rPr lang="en-US" altLang="zh-TW" sz="1800" dirty="0"/>
              <a:t>(so </a:t>
            </a:r>
            <a:r>
              <a:rPr lang="en-US" altLang="zh-TW" sz="1800" i="1" dirty="0"/>
              <a:t>p(</a:t>
            </a:r>
            <a:r>
              <a:rPr lang="en-US" altLang="zh-TW" sz="1800" dirty="0"/>
              <a:t>x)</a:t>
            </a:r>
            <a:r>
              <a:rPr lang="zh-TW" altLang="en-US" sz="1800" dirty="0"/>
              <a:t> </a:t>
            </a:r>
            <a:r>
              <a:rPr lang="en-US" altLang="zh-TW" sz="1800" dirty="0"/>
              <a:t>is close to 0)</a:t>
            </a:r>
            <a:r>
              <a:rPr lang="zh-TW" altLang="en-US" sz="1800" dirty="0"/>
              <a:t>。</a:t>
            </a:r>
            <a:endParaRPr lang="en-US" altLang="zh-TW" sz="1800" dirty="0"/>
          </a:p>
          <a:p>
            <a:pPr marL="342900" indent="-342900">
              <a:buFont typeface="Arial" panose="020B0604020202020204" pitchFamily="34" charset="0"/>
              <a:buChar char="•"/>
            </a:pPr>
            <a:endParaRPr lang="zh-TW" altLang="en-US" sz="1800" dirty="0"/>
          </a:p>
          <a:p>
            <a:pPr marL="342900" indent="-342900">
              <a:buFont typeface="Arial" panose="020B0604020202020204" pitchFamily="34" charset="0"/>
              <a:buChar char="•"/>
            </a:pPr>
            <a:r>
              <a:rPr lang="zh-TW" altLang="en-US" sz="1800" dirty="0"/>
              <a:t>以這種方式對資料進行建模有兩個挑戰。 </a:t>
            </a:r>
            <a:endParaRPr lang="en-US" altLang="zh-TW" sz="1800" dirty="0"/>
          </a:p>
          <a:p>
            <a:pPr marL="800100" lvl="2" indent="-342900">
              <a:buFont typeface="Arial" panose="020B0604020202020204" pitchFamily="34" charset="0"/>
              <a:buChar char="•"/>
            </a:pPr>
            <a:r>
              <a:rPr lang="zh-TW" altLang="en-US" sz="1800" dirty="0"/>
              <a:t>首先，我們不清楚應該如何使用我們的模型來採樣新的觀察結果</a:t>
            </a:r>
            <a:r>
              <a:rPr lang="en-US" altLang="zh-TW" sz="1800" dirty="0">
                <a:solidFill>
                  <a:srgbClr val="C00000"/>
                </a:solidFill>
              </a:rPr>
              <a:t>(</a:t>
            </a:r>
            <a:r>
              <a:rPr lang="zh-TW" altLang="en-US" sz="1800" dirty="0">
                <a:solidFill>
                  <a:srgbClr val="C00000"/>
                </a:solidFill>
              </a:rPr>
              <a:t>生成一個樣本</a:t>
            </a:r>
            <a:r>
              <a:rPr lang="en-US" altLang="zh-TW" sz="1800" dirty="0">
                <a:solidFill>
                  <a:srgbClr val="C00000"/>
                </a:solidFill>
              </a:rPr>
              <a:t>)</a:t>
            </a:r>
            <a:r>
              <a:rPr lang="en-US" altLang="zh-TW" sz="1800" dirty="0"/>
              <a:t>——</a:t>
            </a:r>
            <a:r>
              <a:rPr lang="zh-TW" altLang="en-US" sz="1800" dirty="0"/>
              <a:t>我們可以用它來生成給定的觀察結果分數，但是我們如何產生低分的觀察結果（即合理的觀察）？</a:t>
            </a:r>
            <a:endParaRPr lang="en-US" altLang="zh-TW" sz="1800" dirty="0"/>
          </a:p>
          <a:p>
            <a:pPr marL="800100" lvl="2" indent="-342900">
              <a:buFont typeface="Arial" panose="020B0604020202020204" pitchFamily="34" charset="0"/>
              <a:buChar char="•"/>
            </a:pPr>
            <a:r>
              <a:rPr lang="zh-TW" altLang="en-US" sz="1800" dirty="0"/>
              <a:t>其次，公式 </a:t>
            </a:r>
            <a:r>
              <a:rPr lang="en-US" altLang="zh-TW" sz="1800" dirty="0"/>
              <a:t>7-1 </a:t>
            </a:r>
            <a:r>
              <a:rPr lang="zh-TW" altLang="en-US" sz="1800" dirty="0"/>
              <a:t>的正規化分母包含一個積分，除了最簡單的問題外，該積分對於所有問題都難以解決。 如果我們無法計算這個積分，那我們就不能使用最大似然估計來訓練模型，因為這要求 </a:t>
            </a:r>
            <a:r>
              <a:rPr lang="en-US" altLang="zh-TW" sz="1800" i="1" dirty="0"/>
              <a:t>p(</a:t>
            </a:r>
            <a:r>
              <a:rPr lang="en-US" altLang="zh-TW" sz="1800" dirty="0"/>
              <a:t>x) </a:t>
            </a:r>
            <a:r>
              <a:rPr lang="zh-TW" altLang="en-US" sz="1800" dirty="0"/>
              <a:t>是有效的機率分佈。</a:t>
            </a:r>
            <a:endParaRPr lang="en-US" altLang="zh-TW" sz="1800" dirty="0"/>
          </a:p>
          <a:p>
            <a:pPr marL="342900" indent="-342900">
              <a:buFont typeface="Arial" panose="020B0604020202020204" pitchFamily="34" charset="0"/>
              <a:buChar char="•"/>
            </a:pPr>
            <a:endParaRPr lang="en-US" altLang="zh-TW" sz="1800" dirty="0"/>
          </a:p>
          <a:p>
            <a:pPr marL="342900" indent="-342900">
              <a:buFont typeface="Arial" panose="020B0604020202020204" pitchFamily="34" charset="0"/>
              <a:buChar char="•"/>
            </a:pPr>
            <a:r>
              <a:rPr lang="zh-TW" altLang="en-US" sz="1800" dirty="0"/>
              <a:t>基於能量的模型背後的關鍵想法，就是我們可以使用</a:t>
            </a:r>
            <a:r>
              <a:rPr lang="zh-TW" altLang="en-US" sz="1800" dirty="0">
                <a:solidFill>
                  <a:srgbClr val="C00000"/>
                </a:solidFill>
              </a:rPr>
              <a:t>最大似然估計</a:t>
            </a:r>
            <a:r>
              <a:rPr lang="zh-TW" altLang="en-US" sz="1800" dirty="0"/>
              <a:t>確保我們永遠不需要計算上面提到的棘手分母。這是在與</a:t>
            </a:r>
            <a:r>
              <a:rPr lang="zh-TW" altLang="en-US" sz="1800" dirty="0">
                <a:latin typeface="微軟正黑體" panose="020B0604030504040204" pitchFamily="34" charset="-120"/>
                <a:ea typeface="微軟正黑體" panose="020B0604030504040204" pitchFamily="34" charset="-120"/>
              </a:rPr>
              <a:t>「</a:t>
            </a:r>
            <a:r>
              <a:rPr lang="zh-TW" altLang="en-US" sz="1800" dirty="0"/>
              <a:t>標準化流模型</a:t>
            </a:r>
            <a:r>
              <a:rPr lang="zh-TW" altLang="en-US" sz="1800" dirty="0">
                <a:latin typeface="標楷體" panose="03000509000000000000" pitchFamily="65" charset="-120"/>
                <a:ea typeface="標楷體" panose="03000509000000000000" pitchFamily="65" charset="-120"/>
              </a:rPr>
              <a:t>」</a:t>
            </a:r>
            <a:r>
              <a:rPr lang="zh-TW" altLang="en-US" sz="1800" dirty="0"/>
              <a:t>相反，在標準化流模型中，我們竭盡全力確保我們對標準高斯分佈的轉換（</a:t>
            </a:r>
            <a:r>
              <a:rPr lang="en-US" altLang="zh-TW" sz="2000" dirty="0"/>
              <a:t>transformations</a:t>
            </a:r>
            <a:r>
              <a:rPr lang="zh-TW" altLang="en-US" sz="1800" dirty="0"/>
              <a:t>）中不會改變輸出仍然是有效的機率分佈的事實。</a:t>
            </a:r>
            <a:endParaRPr lang="en-US" altLang="zh-TW" sz="1800" dirty="0"/>
          </a:p>
          <a:p>
            <a:pPr marL="342900" indent="-342900">
              <a:buFont typeface="Arial" panose="020B0604020202020204" pitchFamily="34" charset="0"/>
              <a:buChar char="•"/>
            </a:pPr>
            <a:r>
              <a:rPr lang="zh-TW" altLang="en-US" sz="1800" dirty="0"/>
              <a:t>針對棘手的分母問題，我們透過以下二科技來解決</a:t>
            </a:r>
            <a:r>
              <a:rPr lang="en-US" altLang="zh-TW" sz="1800" dirty="0"/>
              <a:t>:</a:t>
            </a:r>
          </a:p>
          <a:p>
            <a:pPr marL="800100" lvl="2" indent="-342900">
              <a:buFont typeface="Arial" panose="020B0604020202020204" pitchFamily="34" charset="0"/>
              <a:buChar char="•"/>
            </a:pPr>
            <a:r>
              <a:rPr lang="zh-TW" altLang="en-US" sz="1800" dirty="0"/>
              <a:t>使用一種稱為</a:t>
            </a:r>
            <a:r>
              <a:rPr lang="zh-TW" altLang="en-US" sz="1800" dirty="0">
                <a:solidFill>
                  <a:srgbClr val="C00000"/>
                </a:solidFill>
              </a:rPr>
              <a:t>對比散度</a:t>
            </a:r>
            <a:r>
              <a:rPr lang="zh-TW" altLang="en-US" sz="1800" dirty="0"/>
              <a:t>（</a:t>
            </a:r>
            <a:r>
              <a:rPr lang="en-US" altLang="zh-TW" sz="1800" dirty="0"/>
              <a:t>Contrastive Divergence</a:t>
            </a:r>
            <a:r>
              <a:rPr lang="zh-TW" altLang="en-US" sz="1800" dirty="0"/>
              <a:t>：用於訓練）</a:t>
            </a:r>
            <a:endParaRPr lang="en-US" altLang="zh-TW" sz="1800" dirty="0"/>
          </a:p>
          <a:p>
            <a:pPr marL="800100" lvl="2" indent="-342900">
              <a:buFont typeface="Arial" panose="020B0604020202020204" pitchFamily="34" charset="0"/>
              <a:buChar char="•"/>
            </a:pPr>
            <a:r>
              <a:rPr lang="zh-TW" altLang="en-US" sz="1800" dirty="0"/>
              <a:t>和一種稱為</a:t>
            </a:r>
            <a:r>
              <a:rPr lang="zh-TW" altLang="en-US" sz="1800" dirty="0">
                <a:solidFill>
                  <a:srgbClr val="C00000"/>
                </a:solidFill>
              </a:rPr>
              <a:t>朗之萬動力學</a:t>
            </a:r>
            <a:r>
              <a:rPr lang="zh-TW" altLang="en-US" sz="1800" dirty="0"/>
              <a:t>的技術（</a:t>
            </a:r>
            <a:r>
              <a:rPr lang="en-US" altLang="zh-TW" sz="1800" dirty="0" err="1"/>
              <a:t>Langevin</a:t>
            </a:r>
            <a:r>
              <a:rPr lang="en-US" altLang="zh-TW" sz="1800" dirty="0"/>
              <a:t> Dynamics</a:t>
            </a:r>
            <a:r>
              <a:rPr lang="zh-TW" altLang="en-US" sz="1800" dirty="0"/>
              <a:t>： 用於採樣）</a:t>
            </a:r>
            <a:endParaRPr lang="en-US" altLang="zh-TW" sz="1800" dirty="0"/>
          </a:p>
          <a:p>
            <a:pPr marL="342900" indent="-342900">
              <a:buFont typeface="Arial" panose="020B0604020202020204" pitchFamily="34" charset="0"/>
              <a:buChar char="•"/>
            </a:pPr>
            <a:r>
              <a:rPr lang="zh-TW" altLang="en-US" sz="1800" dirty="0"/>
              <a:t>對比散度 </a:t>
            </a:r>
            <a:r>
              <a:rPr lang="en-US" altLang="zh-TW" sz="1800" dirty="0"/>
              <a:t>(CD) </a:t>
            </a:r>
            <a:r>
              <a:rPr lang="zh-TW" altLang="en-US" sz="1800" dirty="0"/>
              <a:t>是一種</a:t>
            </a:r>
            <a:r>
              <a:rPr lang="zh-TW" altLang="en-US" sz="1800" dirty="0">
                <a:latin typeface="標楷體" panose="03000509000000000000" pitchFamily="65" charset="-120"/>
                <a:ea typeface="標楷體" panose="03000509000000000000" pitchFamily="65" charset="-120"/>
              </a:rPr>
              <a:t>「</a:t>
            </a:r>
            <a:r>
              <a:rPr lang="zh-TW" altLang="en-US" sz="1800" dirty="0"/>
              <a:t>透過對數機率梯度快速逼近馬可夫隨機場 </a:t>
            </a:r>
            <a:r>
              <a:rPr lang="en-US" altLang="zh-TW" sz="1800" dirty="0"/>
              <a:t>(MRF) </a:t>
            </a:r>
            <a:r>
              <a:rPr lang="zh-TW" altLang="en-US" sz="1800" dirty="0"/>
              <a:t>的參數中棘手項</a:t>
            </a:r>
            <a:r>
              <a:rPr lang="zh-TW" altLang="en-US" sz="1800" dirty="0">
                <a:latin typeface="標楷體" panose="03000509000000000000" pitchFamily="65" charset="-120"/>
                <a:ea typeface="標楷體" panose="03000509000000000000" pitchFamily="65" charset="-120"/>
              </a:rPr>
              <a:t>」</a:t>
            </a:r>
            <a:r>
              <a:rPr lang="zh-TW" altLang="en-US" sz="1800" dirty="0"/>
              <a:t>的流行方法，。</a:t>
            </a:r>
          </a:p>
        </p:txBody>
      </p:sp>
    </p:spTree>
    <p:extLst>
      <p:ext uri="{BB962C8B-B14F-4D97-AF65-F5344CB8AC3E}">
        <p14:creationId xmlns:p14="http://schemas.microsoft.com/office/powerpoint/2010/main" val="53835452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51520" y="260648"/>
            <a:ext cx="8640960" cy="6336704"/>
          </a:xfrm>
        </p:spPr>
        <p:txBody>
          <a:bodyPr/>
          <a:lstStyle/>
          <a:p>
            <a:r>
              <a:rPr lang="zh-TW" altLang="en-US" sz="2000" dirty="0"/>
              <a:t>能量函數 </a:t>
            </a:r>
            <a:r>
              <a:rPr lang="en-US" altLang="zh-TW" sz="2000" dirty="0" err="1"/>
              <a:t>E</a:t>
            </a:r>
            <a:r>
              <a:rPr lang="en-US" altLang="zh-TW" sz="2000" baseline="-10000" dirty="0" err="1"/>
              <a:t>θ</a:t>
            </a:r>
            <a:r>
              <a:rPr lang="en-US" altLang="zh-TW" sz="2000" dirty="0"/>
              <a:t>(x) </a:t>
            </a:r>
            <a:r>
              <a:rPr lang="zh-TW" altLang="en-US" sz="2000" dirty="0"/>
              <a:t>是一個參數為 </a:t>
            </a:r>
            <a:r>
              <a:rPr lang="en-US" altLang="zh-TW" sz="2000" dirty="0"/>
              <a:t>θ </a:t>
            </a:r>
            <a:r>
              <a:rPr lang="zh-TW" altLang="en-US" sz="2000" dirty="0"/>
              <a:t>的神經網絡，可以變換將 輸入影像 </a:t>
            </a:r>
            <a:r>
              <a:rPr lang="en-US" altLang="zh-TW" sz="2000" dirty="0"/>
              <a:t>x </a:t>
            </a:r>
            <a:r>
              <a:rPr lang="zh-TW" altLang="en-US" sz="2000" dirty="0"/>
              <a:t>成為常量值</a:t>
            </a:r>
            <a:r>
              <a:rPr lang="en-US" altLang="zh-TW" sz="2000" dirty="0"/>
              <a:t>(scalar)</a:t>
            </a:r>
            <a:r>
              <a:rPr lang="zh-TW" altLang="en-US" sz="2000" dirty="0"/>
              <a:t>。 在整個網路中，我們利用稱為 </a:t>
            </a:r>
            <a:r>
              <a:rPr lang="en-US" altLang="zh-TW" sz="2000" dirty="0"/>
              <a:t>swish </a:t>
            </a:r>
            <a:r>
              <a:rPr lang="zh-TW" altLang="en-US" sz="2000" dirty="0"/>
              <a:t>的激活函數</a:t>
            </a:r>
          </a:p>
        </p:txBody>
      </p:sp>
      <p:pic>
        <p:nvPicPr>
          <p:cNvPr id="4" name="圖片 3"/>
          <p:cNvPicPr>
            <a:picLocks noChangeAspect="1"/>
          </p:cNvPicPr>
          <p:nvPr/>
        </p:nvPicPr>
        <p:blipFill>
          <a:blip r:embed="rId2"/>
          <a:stretch>
            <a:fillRect/>
          </a:stretch>
        </p:blipFill>
        <p:spPr>
          <a:xfrm>
            <a:off x="2123728" y="1124744"/>
            <a:ext cx="4077269" cy="1000265"/>
          </a:xfrm>
          <a:prstGeom prst="rect">
            <a:avLst/>
          </a:prstGeom>
        </p:spPr>
      </p:pic>
      <p:pic>
        <p:nvPicPr>
          <p:cNvPr id="5" name="圖片 4"/>
          <p:cNvPicPr>
            <a:picLocks noChangeAspect="1"/>
          </p:cNvPicPr>
          <p:nvPr/>
        </p:nvPicPr>
        <p:blipFill>
          <a:blip r:embed="rId3"/>
          <a:stretch>
            <a:fillRect/>
          </a:stretch>
        </p:blipFill>
        <p:spPr>
          <a:xfrm>
            <a:off x="1428311" y="2149952"/>
            <a:ext cx="6287377" cy="3200847"/>
          </a:xfrm>
          <a:prstGeom prst="rect">
            <a:avLst/>
          </a:prstGeom>
        </p:spPr>
      </p:pic>
      <p:sp>
        <p:nvSpPr>
          <p:cNvPr id="6" name="文字方塊 5"/>
          <p:cNvSpPr txBox="1"/>
          <p:nvPr/>
        </p:nvSpPr>
        <p:spPr>
          <a:xfrm>
            <a:off x="251520" y="5589240"/>
            <a:ext cx="8496944" cy="523220"/>
          </a:xfrm>
          <a:prstGeom prst="rect">
            <a:avLst/>
          </a:prstGeom>
          <a:noFill/>
        </p:spPr>
        <p:txBody>
          <a:bodyPr wrap="square" rtlCol="0">
            <a:spAutoFit/>
          </a:bodyPr>
          <a:lstStyle/>
          <a:p>
            <a:r>
              <a:rPr lang="en-US" altLang="zh-TW" sz="1400" dirty="0"/>
              <a:t>Swish </a:t>
            </a:r>
            <a:r>
              <a:rPr lang="zh-TW" altLang="en-US" sz="1400" dirty="0"/>
              <a:t>在視覺上與 </a:t>
            </a:r>
            <a:r>
              <a:rPr lang="en-US" altLang="zh-TW" sz="1400" dirty="0" err="1"/>
              <a:t>ReLU</a:t>
            </a:r>
            <a:r>
              <a:rPr lang="en-US" altLang="zh-TW" sz="1400" dirty="0"/>
              <a:t> </a:t>
            </a:r>
            <a:r>
              <a:rPr lang="zh-TW" altLang="en-US" sz="1400" dirty="0"/>
              <a:t>類似，主要區別在於它是平滑的，這有助於緩解梯度消失問題。 這一點尤其重要</a:t>
            </a:r>
          </a:p>
          <a:p>
            <a:r>
              <a:rPr lang="zh-TW" altLang="en-US" sz="1400" dirty="0"/>
              <a:t>對於基於能量的模型。</a:t>
            </a:r>
          </a:p>
        </p:txBody>
      </p:sp>
    </p:spTree>
    <p:extLst>
      <p:ext uri="{BB962C8B-B14F-4D97-AF65-F5344CB8AC3E}">
        <p14:creationId xmlns:p14="http://schemas.microsoft.com/office/powerpoint/2010/main" val="226556165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431371"/>
            <a:ext cx="8713092" cy="720725"/>
          </a:xfrm>
        </p:spPr>
        <p:txBody>
          <a:bodyPr/>
          <a:lstStyle/>
          <a:p>
            <a:r>
              <a:rPr lang="en-US" altLang="zh-TW" b="0" dirty="0" err="1"/>
              <a:t>Langevin</a:t>
            </a:r>
            <a:r>
              <a:rPr lang="en-US" altLang="zh-TW" b="0" dirty="0"/>
              <a:t> Dynamics </a:t>
            </a:r>
            <a:r>
              <a:rPr lang="zh-TW" altLang="en-US" b="0" dirty="0"/>
              <a:t>抽樣方法 </a:t>
            </a:r>
            <a:r>
              <a:rPr lang="en-US" altLang="zh-TW" b="0" dirty="0"/>
              <a:t>(</a:t>
            </a:r>
            <a:r>
              <a:rPr lang="zh-TW" altLang="en-US" dirty="0"/>
              <a:t>採樣生成時</a:t>
            </a:r>
            <a:r>
              <a:rPr lang="en-US" altLang="zh-TW" b="0" dirty="0"/>
              <a:t>)</a:t>
            </a:r>
            <a:endParaRPr lang="zh-TW" altLang="en-US" dirty="0"/>
          </a:p>
        </p:txBody>
      </p:sp>
      <p:sp>
        <p:nvSpPr>
          <p:cNvPr id="3" name="內容版面配置區 2"/>
          <p:cNvSpPr>
            <a:spLocks noGrp="1"/>
          </p:cNvSpPr>
          <p:nvPr>
            <p:ph idx="1"/>
          </p:nvPr>
        </p:nvSpPr>
        <p:spPr>
          <a:xfrm>
            <a:off x="179388" y="1153791"/>
            <a:ext cx="8641084" cy="5040312"/>
          </a:xfrm>
        </p:spPr>
        <p:txBody>
          <a:bodyPr/>
          <a:lstStyle/>
          <a:p>
            <a:pPr marL="285750" indent="-285750">
              <a:buFont typeface="Arial" panose="020B0604020202020204" pitchFamily="34" charset="0"/>
              <a:buChar char="•"/>
            </a:pPr>
            <a:r>
              <a:rPr lang="zh-TW" altLang="en-US" sz="1800" dirty="0"/>
              <a:t>基於</a:t>
            </a:r>
            <a:r>
              <a:rPr lang="zh-TW" altLang="en-US" sz="1800" dirty="0">
                <a:hlinkClick r:id="rId2"/>
              </a:rPr>
              <a:t>能量</a:t>
            </a:r>
            <a:r>
              <a:rPr lang="zh-TW" altLang="en-US" sz="1800" dirty="0"/>
              <a:t>或是</a:t>
            </a:r>
            <a:r>
              <a:rPr lang="zh-TW" altLang="en-US" sz="1800" dirty="0">
                <a:hlinkClick r:id="rId3"/>
              </a:rPr>
              <a:t>梯度</a:t>
            </a:r>
            <a:r>
              <a:rPr lang="zh-TW" altLang="en-US" sz="1800" dirty="0"/>
              <a:t>的生成模型，在生成的過程都會需要用到抽樣方法，來從模型學習到的分佈中抽樣出樣本，如何於高維度的空間中抽樣是一個重要問題，例如 </a:t>
            </a:r>
            <a:r>
              <a:rPr lang="en-US" altLang="zh-TW" sz="1800" dirty="0"/>
              <a:t>Markov chain Monte Carlo </a:t>
            </a:r>
            <a:r>
              <a:rPr lang="zh-TW" altLang="en-US" sz="1800" dirty="0"/>
              <a:t>這類演算法，是基於</a:t>
            </a:r>
            <a:r>
              <a:rPr lang="zh-TW" altLang="en-US" sz="1800" dirty="0">
                <a:solidFill>
                  <a:srgbClr val="FF0000"/>
                </a:solidFill>
              </a:rPr>
              <a:t>建構一個狀態轉移矩陣</a:t>
            </a:r>
            <a:r>
              <a:rPr lang="zh-TW" altLang="en-US" sz="1800" dirty="0"/>
              <a:t>來得到一個平穩分佈，最後可以從平穩分佈中來抽樣出樣本，</a:t>
            </a:r>
            <a:endParaRPr lang="en-US" altLang="zh-TW" sz="1800" dirty="0"/>
          </a:p>
          <a:p>
            <a:pPr marL="285750" indent="-285750">
              <a:buFont typeface="Arial" panose="020B0604020202020204" pitchFamily="34" charset="0"/>
              <a:buChar char="•"/>
            </a:pPr>
            <a:r>
              <a:rPr lang="zh-TW" altLang="en-US" sz="1800" dirty="0"/>
              <a:t>網路上有很多</a:t>
            </a:r>
            <a:r>
              <a:rPr lang="zh-TW" altLang="en-US" sz="1800" dirty="0">
                <a:hlinkClick r:id="rId4"/>
              </a:rPr>
              <a:t>好文章講解 </a:t>
            </a:r>
            <a:r>
              <a:rPr lang="en-US" altLang="zh-TW" sz="1800" dirty="0">
                <a:hlinkClick r:id="rId4"/>
              </a:rPr>
              <a:t>MCMC</a:t>
            </a:r>
            <a:r>
              <a:rPr lang="zh-TW" altLang="en-US" sz="1800" dirty="0"/>
              <a:t>，雖然在一般常見的深度學習任務中，並不常用 </a:t>
            </a:r>
            <a:r>
              <a:rPr lang="en-US" altLang="zh-TW" sz="1800" dirty="0"/>
              <a:t>MCMC </a:t>
            </a:r>
            <a:r>
              <a:rPr lang="zh-TW" altLang="en-US" sz="1800" dirty="0"/>
              <a:t>來求解積分或是抽樣，但是依然是一個很重要且值得學習的方法</a:t>
            </a:r>
            <a:endParaRPr lang="en-US" altLang="zh-TW" sz="1800" dirty="0"/>
          </a:p>
          <a:p>
            <a:pPr marL="285750" indent="-285750">
              <a:buFont typeface="Arial" panose="020B0604020202020204" pitchFamily="34" charset="0"/>
              <a:buChar char="•"/>
            </a:pPr>
            <a:endParaRPr lang="zh-TW" altLang="en-US" sz="1800" dirty="0"/>
          </a:p>
          <a:p>
            <a:pPr marL="285750" indent="-285750">
              <a:buFont typeface="Arial" panose="020B0604020202020204" pitchFamily="34" charset="0"/>
              <a:buChar char="•"/>
            </a:pPr>
            <a:r>
              <a:rPr lang="en-US" altLang="zh-TW" sz="1800" dirty="0" err="1"/>
              <a:t>Langevin</a:t>
            </a:r>
            <a:r>
              <a:rPr lang="en-US" altLang="zh-TW" sz="1800" dirty="0"/>
              <a:t> Dynamics </a:t>
            </a:r>
            <a:r>
              <a:rPr lang="zh-TW" altLang="en-US" sz="1800" dirty="0"/>
              <a:t>抽樣方法是另一類抽樣方法，不是基於建構狀態轉移矩陣，而是</a:t>
            </a:r>
            <a:r>
              <a:rPr lang="zh-TW" altLang="en-US" sz="1800" dirty="0">
                <a:solidFill>
                  <a:srgbClr val="FF0000"/>
                </a:solidFill>
              </a:rPr>
              <a:t>基於粒子運動假設</a:t>
            </a:r>
            <a:r>
              <a:rPr lang="zh-TW" altLang="en-US" sz="1800" dirty="0"/>
              <a:t>來產生穩定分佈，</a:t>
            </a:r>
            <a:r>
              <a:rPr lang="en-US" altLang="zh-TW" sz="1800" dirty="0"/>
              <a:t>MCMC </a:t>
            </a:r>
            <a:r>
              <a:rPr lang="zh-TW" altLang="en-US" sz="1800" dirty="0"/>
              <a:t>中的狀態轉移矩陣常常都是隨機跳到下一個點，所以過程會產生很多被拒絕的樣本，我們希望一直往能量低或是機率高的區域前進，但在高維度空間中單憑隨機亂跳，很難抽樣出高機率的樣本</a:t>
            </a:r>
            <a:endParaRPr lang="en-US" altLang="zh-TW" sz="1800" dirty="0"/>
          </a:p>
          <a:p>
            <a:pPr marL="285750" indent="-285750">
              <a:buFont typeface="Arial" panose="020B0604020202020204" pitchFamily="34" charset="0"/>
              <a:buChar char="•"/>
            </a:pPr>
            <a:r>
              <a:rPr lang="zh-TW" altLang="en-US" sz="1800" dirty="0"/>
              <a:t>所以如果我們能引入梯度或是一些粒子運動假設，能幫助我們知道高機率的區域應該往哪裡，這樣便可以大幅加速我們抽樣的效率與品質；</a:t>
            </a:r>
            <a:endParaRPr lang="en-US" altLang="zh-TW" sz="1800" dirty="0"/>
          </a:p>
          <a:p>
            <a:pPr marL="285750" indent="-285750">
              <a:buFont typeface="Arial" panose="020B0604020202020204" pitchFamily="34" charset="0"/>
              <a:buChar char="•"/>
            </a:pPr>
            <a:r>
              <a:rPr lang="zh-TW" altLang="en-US" sz="1800" dirty="0"/>
              <a:t>之前在很多論文中就常看到這個抽樣方法被使用，單看公式非常像梯度下降演算法，只是更新梯度前乘上一個係數並且多加上了一個隨機項，這樣竟然就可以變成一個抽樣方法，</a:t>
            </a:r>
            <a:r>
              <a:rPr lang="zh-TW" altLang="en-US" sz="1800" b="1" dirty="0">
                <a:solidFill>
                  <a:srgbClr val="0070C0"/>
                </a:solidFill>
              </a:rPr>
              <a:t>優化跟抽樣能一起做</a:t>
            </a:r>
            <a:r>
              <a:rPr lang="zh-TW" altLang="en-US" sz="1800" dirty="0"/>
              <a:t>，覺得非常神奇</a:t>
            </a:r>
          </a:p>
          <a:p>
            <a:endParaRPr lang="zh-TW" altLang="en-US" sz="1800" dirty="0"/>
          </a:p>
        </p:txBody>
      </p:sp>
      <p:sp>
        <p:nvSpPr>
          <p:cNvPr id="4" name="文字方塊 3"/>
          <p:cNvSpPr txBox="1"/>
          <p:nvPr/>
        </p:nvSpPr>
        <p:spPr>
          <a:xfrm>
            <a:off x="6059501" y="6611779"/>
            <a:ext cx="3084499" cy="246221"/>
          </a:xfrm>
          <a:prstGeom prst="rect">
            <a:avLst/>
          </a:prstGeom>
          <a:noFill/>
        </p:spPr>
        <p:txBody>
          <a:bodyPr wrap="none" rtlCol="0">
            <a:spAutoFit/>
          </a:bodyPr>
          <a:lstStyle/>
          <a:p>
            <a:r>
              <a:rPr lang="en-US" altLang="zh-TW" sz="1000" dirty="0"/>
              <a:t>Ref: https://odie2630463.github.io/2020/09/28/langevin/</a:t>
            </a:r>
            <a:endParaRPr lang="zh-TW" altLang="en-US" sz="1000" dirty="0"/>
          </a:p>
        </p:txBody>
      </p:sp>
    </p:spTree>
    <p:extLst>
      <p:ext uri="{BB962C8B-B14F-4D97-AF65-F5344CB8AC3E}">
        <p14:creationId xmlns:p14="http://schemas.microsoft.com/office/powerpoint/2010/main" val="153695792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188640"/>
            <a:ext cx="8856984" cy="5040312"/>
          </a:xfrm>
        </p:spPr>
        <p:txBody>
          <a:bodyPr/>
          <a:lstStyle/>
          <a:p>
            <a:r>
              <a:rPr lang="en-US" altLang="zh-TW" sz="1800" dirty="0" err="1"/>
              <a:t>Langevin</a:t>
            </a:r>
            <a:r>
              <a:rPr lang="en-US" altLang="zh-TW" sz="1800" dirty="0"/>
              <a:t> Dynamics </a:t>
            </a:r>
            <a:r>
              <a:rPr lang="zh-TW" altLang="en-US" sz="1800" dirty="0"/>
              <a:t>用隨機微分方程描述了粒子移動，粒子的移動隨著所在位置對能量函數的梯度與隨機項來決定，粒子當下位置</a:t>
            </a:r>
            <a:r>
              <a:rPr lang="en-US" altLang="zh-TW" sz="1800" dirty="0"/>
              <a:t>x</a:t>
            </a:r>
            <a:r>
              <a:rPr lang="zh-TW" altLang="en-US" sz="1800" dirty="0"/>
              <a:t>可由上一個位置</a:t>
            </a:r>
            <a:r>
              <a:rPr lang="en-US" altLang="zh-TW" sz="1800" dirty="0"/>
              <a:t>x′</a:t>
            </a:r>
            <a:r>
              <a:rPr lang="zh-TW" altLang="en-US" sz="1800" dirty="0"/>
              <a:t>來形成一個常態分佈所抽樣出來，像是下圖動畫顯示了粒子的運動過程 </a:t>
            </a:r>
            <a:r>
              <a:rPr lang="en-US" altLang="zh-TW" sz="1800" dirty="0"/>
              <a:t>[</a:t>
            </a:r>
            <a:r>
              <a:rPr lang="zh-TW" altLang="en-US" sz="1800" dirty="0"/>
              <a:t>動畫</a:t>
            </a:r>
            <a:r>
              <a:rPr lang="en-US" altLang="zh-TW" sz="1800" dirty="0"/>
              <a:t>]</a:t>
            </a:r>
            <a:endParaRPr lang="zh-TW" altLang="en-US" sz="1800"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317" y="1482509"/>
            <a:ext cx="3415957" cy="2913792"/>
          </a:xfrm>
          <a:prstGeom prst="rect">
            <a:avLst/>
          </a:prstGeom>
        </p:spPr>
      </p:pic>
      <p:pic>
        <p:nvPicPr>
          <p:cNvPr id="6" name="圖片 5"/>
          <p:cNvPicPr>
            <a:picLocks noChangeAspect="1"/>
          </p:cNvPicPr>
          <p:nvPr/>
        </p:nvPicPr>
        <p:blipFill>
          <a:blip r:embed="rId3"/>
          <a:stretch>
            <a:fillRect/>
          </a:stretch>
        </p:blipFill>
        <p:spPr>
          <a:xfrm>
            <a:off x="5525143" y="1336666"/>
            <a:ext cx="2898696" cy="2570654"/>
          </a:xfrm>
          <a:prstGeom prst="rect">
            <a:avLst/>
          </a:prstGeom>
        </p:spPr>
      </p:pic>
      <p:pic>
        <p:nvPicPr>
          <p:cNvPr id="7" name="圖片 6"/>
          <p:cNvPicPr>
            <a:picLocks noChangeAspect="1"/>
          </p:cNvPicPr>
          <p:nvPr/>
        </p:nvPicPr>
        <p:blipFill>
          <a:blip r:embed="rId4"/>
          <a:stretch>
            <a:fillRect/>
          </a:stretch>
        </p:blipFill>
        <p:spPr>
          <a:xfrm>
            <a:off x="5690198" y="4059290"/>
            <a:ext cx="2568585" cy="2461714"/>
          </a:xfrm>
          <a:prstGeom prst="rect">
            <a:avLst/>
          </a:prstGeom>
        </p:spPr>
      </p:pic>
      <p:sp>
        <p:nvSpPr>
          <p:cNvPr id="9" name="文字方塊 8"/>
          <p:cNvSpPr txBox="1"/>
          <p:nvPr/>
        </p:nvSpPr>
        <p:spPr>
          <a:xfrm>
            <a:off x="6059501" y="6611779"/>
            <a:ext cx="3084499" cy="246221"/>
          </a:xfrm>
          <a:prstGeom prst="rect">
            <a:avLst/>
          </a:prstGeom>
          <a:noFill/>
        </p:spPr>
        <p:txBody>
          <a:bodyPr wrap="none" rtlCol="0">
            <a:spAutoFit/>
          </a:bodyPr>
          <a:lstStyle/>
          <a:p>
            <a:r>
              <a:rPr lang="en-US" altLang="zh-TW" sz="1000" dirty="0"/>
              <a:t>Ref: https://odie2630463.github.io/2020/09/28/langevin/</a:t>
            </a:r>
            <a:endParaRPr lang="zh-TW" altLang="en-US" sz="1000" dirty="0"/>
          </a:p>
        </p:txBody>
      </p:sp>
      <p:sp>
        <p:nvSpPr>
          <p:cNvPr id="8" name="文字方塊 7"/>
          <p:cNvSpPr txBox="1"/>
          <p:nvPr/>
        </p:nvSpPr>
        <p:spPr>
          <a:xfrm>
            <a:off x="0" y="1198167"/>
            <a:ext cx="5345631" cy="276999"/>
          </a:xfrm>
          <a:prstGeom prst="rect">
            <a:avLst/>
          </a:prstGeom>
          <a:noFill/>
        </p:spPr>
        <p:txBody>
          <a:bodyPr wrap="none" rtlCol="0">
            <a:spAutoFit/>
          </a:bodyPr>
          <a:lstStyle/>
          <a:p>
            <a:r>
              <a:rPr lang="en-US" altLang="zh-TW" sz="1200" dirty="0"/>
              <a:t>U(x): energy function.</a:t>
            </a:r>
            <a:r>
              <a:rPr lang="zh-TW" altLang="en-US" sz="1200" dirty="0"/>
              <a:t>由生成模型來決定</a:t>
            </a:r>
            <a:r>
              <a:rPr lang="en-US" altLang="zh-TW" sz="1200" dirty="0"/>
              <a:t>.</a:t>
            </a:r>
            <a:r>
              <a:rPr lang="zh-TW" altLang="en-US" sz="1200" dirty="0"/>
              <a:t>故要訓練讓它的</a:t>
            </a:r>
            <a:r>
              <a:rPr lang="en-US" altLang="zh-TW" sz="1200" dirty="0"/>
              <a:t>real sample low energy</a:t>
            </a:r>
            <a:endParaRPr lang="zh-TW" altLang="en-US" sz="1200" dirty="0"/>
          </a:p>
        </p:txBody>
      </p:sp>
      <p:pic>
        <p:nvPicPr>
          <p:cNvPr id="11" name="圖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317" y="4538971"/>
            <a:ext cx="3415958" cy="2094512"/>
          </a:xfrm>
          <a:prstGeom prst="rect">
            <a:avLst/>
          </a:prstGeom>
        </p:spPr>
      </p:pic>
      <p:sp>
        <p:nvSpPr>
          <p:cNvPr id="12" name="文字方塊 11"/>
          <p:cNvSpPr txBox="1"/>
          <p:nvPr/>
        </p:nvSpPr>
        <p:spPr>
          <a:xfrm>
            <a:off x="4203145" y="5120686"/>
            <a:ext cx="1313183" cy="1477328"/>
          </a:xfrm>
          <a:prstGeom prst="rect">
            <a:avLst/>
          </a:prstGeom>
          <a:noFill/>
        </p:spPr>
        <p:txBody>
          <a:bodyPr wrap="square" rtlCol="0">
            <a:spAutoFit/>
          </a:bodyPr>
          <a:lstStyle/>
          <a:p>
            <a:r>
              <a:rPr lang="zh-TW" altLang="en-US" sz="1000" dirty="0"/>
              <a:t>粒子</a:t>
            </a:r>
            <a:r>
              <a:rPr lang="en-US" altLang="zh-TW" sz="1000" dirty="0"/>
              <a:t>(</a:t>
            </a:r>
            <a:r>
              <a:rPr lang="zh-TW" altLang="en-US" sz="1000" dirty="0"/>
              <a:t>生成的樣</a:t>
            </a:r>
            <a:r>
              <a:rPr lang="en-US" altLang="zh-TW" sz="1000" dirty="0"/>
              <a:t>)</a:t>
            </a:r>
            <a:r>
              <a:rPr lang="zh-TW" altLang="en-US" sz="1000" dirty="0"/>
              <a:t>的位置分佈</a:t>
            </a:r>
            <a:r>
              <a:rPr lang="en-US" altLang="zh-TW" sz="1000" i="1" dirty="0" err="1"/>
              <a:t>p</a:t>
            </a:r>
            <a:r>
              <a:rPr lang="en-US" altLang="zh-TW" sz="1000" i="1" baseline="-10000" dirty="0" err="1"/>
              <a:t>θ</a:t>
            </a:r>
            <a:r>
              <a:rPr lang="en-US" altLang="zh-TW" sz="1000" i="1" dirty="0"/>
              <a:t>(x)</a:t>
            </a:r>
            <a:r>
              <a:rPr lang="zh-TW" altLang="en-US" sz="1000" dirty="0"/>
              <a:t>會隨時間演化，最終形成一個穩定分佈 </a:t>
            </a:r>
            <a:r>
              <a:rPr lang="en-US" altLang="zh-TW" sz="1000" dirty="0"/>
              <a:t>(</a:t>
            </a:r>
            <a:r>
              <a:rPr lang="zh-TW" altLang="en-US" sz="1000" dirty="0"/>
              <a:t>橘色的線</a:t>
            </a:r>
            <a:r>
              <a:rPr lang="en-US" altLang="zh-TW" sz="1000" dirty="0"/>
              <a:t>)</a:t>
            </a:r>
            <a:r>
              <a:rPr lang="zh-TW" altLang="en-US" sz="1000" dirty="0"/>
              <a:t>，而這個穩定分佈的樣子跟能量函數</a:t>
            </a:r>
            <a:r>
              <a:rPr lang="en-US" altLang="zh-TW" sz="1000" dirty="0"/>
              <a:t>(</a:t>
            </a:r>
            <a:r>
              <a:rPr lang="zh-TW" altLang="en-US" sz="1000" dirty="0"/>
              <a:t>模型訓練出來</a:t>
            </a:r>
            <a:r>
              <a:rPr lang="en-US" altLang="zh-TW" sz="1000" dirty="0"/>
              <a:t>)</a:t>
            </a:r>
            <a:r>
              <a:rPr lang="zh-TW" altLang="en-US" sz="1000" dirty="0"/>
              <a:t>有關係</a:t>
            </a:r>
          </a:p>
          <a:p>
            <a:endParaRPr lang="zh-TW" altLang="en-US" sz="1000" dirty="0"/>
          </a:p>
        </p:txBody>
      </p:sp>
    </p:spTree>
    <p:extLst>
      <p:ext uri="{BB962C8B-B14F-4D97-AF65-F5344CB8AC3E}">
        <p14:creationId xmlns:p14="http://schemas.microsoft.com/office/powerpoint/2010/main" val="127506260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395536" y="620688"/>
            <a:ext cx="8429376" cy="4104456"/>
          </a:xfrm>
          <a:prstGeom prst="rect">
            <a:avLst/>
          </a:prstGeom>
        </p:spPr>
      </p:pic>
      <p:sp>
        <p:nvSpPr>
          <p:cNvPr id="5" name="矩形 4"/>
          <p:cNvSpPr/>
          <p:nvPr/>
        </p:nvSpPr>
        <p:spPr>
          <a:xfrm>
            <a:off x="2915816" y="4797152"/>
            <a:ext cx="4572000" cy="276999"/>
          </a:xfrm>
          <a:prstGeom prst="rect">
            <a:avLst/>
          </a:prstGeom>
        </p:spPr>
        <p:txBody>
          <a:bodyPr>
            <a:spAutoFit/>
          </a:bodyPr>
          <a:lstStyle/>
          <a:p>
            <a:r>
              <a:rPr lang="fr-FR" altLang="zh-TW" sz="1200" dirty="0"/>
              <a:t>Figure 7-4. Gradient descent using Langevin dynamics</a:t>
            </a:r>
            <a:endParaRPr lang="zh-TW" altLang="en-US" sz="1200" dirty="0"/>
          </a:p>
        </p:txBody>
      </p:sp>
      <p:sp>
        <p:nvSpPr>
          <p:cNvPr id="6" name="文字方塊 5"/>
          <p:cNvSpPr txBox="1"/>
          <p:nvPr/>
        </p:nvSpPr>
        <p:spPr>
          <a:xfrm>
            <a:off x="401094" y="5157721"/>
            <a:ext cx="8491386" cy="738664"/>
          </a:xfrm>
          <a:prstGeom prst="rect">
            <a:avLst/>
          </a:prstGeom>
          <a:noFill/>
        </p:spPr>
        <p:txBody>
          <a:bodyPr wrap="square" rtlCol="0">
            <a:spAutoFit/>
          </a:bodyPr>
          <a:lstStyle/>
          <a:p>
            <a:pPr marL="285750" indent="-285750">
              <a:buFont typeface="Arial" panose="020B0604020202020204" pitchFamily="34" charset="0"/>
              <a:buChar char="•"/>
            </a:pPr>
            <a:r>
              <a:rPr lang="zh-TW" altLang="en-US" sz="1400" dirty="0"/>
              <a:t>我們可以將這種梯度下降可視化，如圖 </a:t>
            </a:r>
            <a:r>
              <a:rPr lang="en-US" altLang="zh-TW" sz="1400" dirty="0"/>
              <a:t>7-4 </a:t>
            </a:r>
            <a:r>
              <a:rPr lang="zh-TW" altLang="en-US" sz="1400" dirty="0"/>
              <a:t>所示，以二維平面建構以能量函數值為第三維的空間。</a:t>
            </a:r>
            <a:endParaRPr lang="en-US" altLang="zh-TW" sz="1400" dirty="0"/>
          </a:p>
          <a:p>
            <a:pPr marL="285750" indent="-285750">
              <a:buFont typeface="Arial" panose="020B0604020202020204" pitchFamily="34" charset="0"/>
              <a:buChar char="•"/>
            </a:pPr>
            <a:r>
              <a:rPr lang="zh-TW" altLang="en-US" sz="1400" dirty="0"/>
              <a:t>這條梯度下降路徑很雜亂轉跳，它遵循能量函數 </a:t>
            </a:r>
            <a:r>
              <a:rPr lang="en-US" altLang="zh-TW" sz="1400" dirty="0"/>
              <a:t>E (x)</a:t>
            </a:r>
            <a:r>
              <a:rPr lang="zh-TW" altLang="en-US" sz="1400" dirty="0"/>
              <a:t>相對於輸入 </a:t>
            </a:r>
            <a:r>
              <a:rPr lang="en-US" altLang="zh-TW" sz="1400" dirty="0"/>
              <a:t>x</a:t>
            </a:r>
            <a:r>
              <a:rPr lang="zh-TW" altLang="en-US" sz="1400" dirty="0"/>
              <a:t>的負梯度方向來下降。</a:t>
            </a:r>
            <a:endParaRPr lang="en-US" altLang="zh-TW" sz="1400" dirty="0"/>
          </a:p>
          <a:p>
            <a:pPr marL="285750" indent="-285750">
              <a:buFont typeface="Arial" panose="020B0604020202020204" pitchFamily="34" charset="0"/>
              <a:buChar char="•"/>
            </a:pPr>
            <a:r>
              <a:rPr lang="zh-TW" altLang="en-US" sz="1400" dirty="0"/>
              <a:t>也是一種梯度下降</a:t>
            </a:r>
            <a:r>
              <a:rPr lang="en-US" altLang="zh-TW" sz="1400" dirty="0"/>
              <a:t>, </a:t>
            </a:r>
            <a:r>
              <a:rPr lang="zh-TW" altLang="en-US" sz="1400" dirty="0"/>
              <a:t>只不過改進對象不是</a:t>
            </a:r>
            <a:r>
              <a:rPr lang="en-US" altLang="zh-TW" sz="1400" dirty="0"/>
              <a:t>Loss function</a:t>
            </a:r>
            <a:r>
              <a:rPr lang="zh-TW" altLang="en-US" sz="1400" dirty="0"/>
              <a:t>而己</a:t>
            </a:r>
            <a:r>
              <a:rPr lang="en-US" altLang="zh-TW" sz="1400" dirty="0"/>
              <a:t>energy function</a:t>
            </a:r>
            <a:r>
              <a:rPr lang="zh-TW" altLang="en-US" sz="1400" dirty="0"/>
              <a:t> 。</a:t>
            </a:r>
          </a:p>
        </p:txBody>
      </p:sp>
    </p:spTree>
    <p:extLst>
      <p:ext uri="{BB962C8B-B14F-4D97-AF65-F5344CB8AC3E}">
        <p14:creationId xmlns:p14="http://schemas.microsoft.com/office/powerpoint/2010/main" val="88760270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623888" y="1709738"/>
            <a:ext cx="8196584" cy="2852737"/>
          </a:xfrm>
        </p:spPr>
        <p:txBody>
          <a:bodyPr/>
          <a:lstStyle/>
          <a:p>
            <a:r>
              <a:rPr lang="en-US" altLang="zh-TW" sz="4000" b="0" dirty="0"/>
              <a:t>Autoregressive Models</a:t>
            </a:r>
            <a:br>
              <a:rPr lang="en-US" altLang="zh-TW" sz="4000" b="0" dirty="0"/>
            </a:br>
            <a:r>
              <a:rPr lang="en-US" altLang="zh-TW" sz="2400" b="0" dirty="0"/>
              <a:t>(Autoregressive generative model/Deep Autoregressive Models)</a:t>
            </a:r>
            <a:endParaRPr lang="zh-TW" altLang="en-US" sz="2000" dirty="0"/>
          </a:p>
        </p:txBody>
      </p:sp>
      <p:sp>
        <p:nvSpPr>
          <p:cNvPr id="5" name="文字版面配置區 4"/>
          <p:cNvSpPr>
            <a:spLocks noGrp="1"/>
          </p:cNvSpPr>
          <p:nvPr>
            <p:ph type="body" idx="1"/>
          </p:nvPr>
        </p:nvSpPr>
        <p:spPr/>
        <p:txBody>
          <a:bodyPr/>
          <a:lstStyle/>
          <a:p>
            <a:r>
              <a:rPr lang="zh-TW" altLang="en-US" b="0" dirty="0">
                <a:effectLst/>
              </a:rPr>
              <a:t>自迴歸</a:t>
            </a:r>
            <a:r>
              <a:rPr lang="zh-TW" altLang="en-US" b="0" dirty="0">
                <a:solidFill>
                  <a:srgbClr val="FF0000"/>
                </a:solidFill>
                <a:effectLst/>
              </a:rPr>
              <a:t>生成</a:t>
            </a:r>
            <a:r>
              <a:rPr lang="zh-TW" altLang="en-US" b="0" dirty="0">
                <a:effectLst/>
              </a:rPr>
              <a:t>模型</a:t>
            </a:r>
            <a:endParaRPr lang="en-US" altLang="zh-TW" sz="2800" dirty="0"/>
          </a:p>
          <a:p>
            <a:endParaRPr lang="zh-TW" altLang="en-US" sz="2800" dirty="0"/>
          </a:p>
        </p:txBody>
      </p:sp>
    </p:spTree>
    <p:extLst>
      <p:ext uri="{BB962C8B-B14F-4D97-AF65-F5344CB8AC3E}">
        <p14:creationId xmlns:p14="http://schemas.microsoft.com/office/powerpoint/2010/main" val="299616393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188640"/>
            <a:ext cx="8856984" cy="5040312"/>
          </a:xfrm>
        </p:spPr>
        <p:txBody>
          <a:bodyPr/>
          <a:lstStyle/>
          <a:p>
            <a:r>
              <a:rPr lang="en-US" altLang="zh-TW" sz="1800" dirty="0"/>
              <a:t>Formally, </a:t>
            </a:r>
            <a:r>
              <a:rPr lang="en-US" altLang="zh-TW" sz="1800" dirty="0" err="1"/>
              <a:t>Langevin</a:t>
            </a:r>
            <a:r>
              <a:rPr lang="en-US" altLang="zh-TW" sz="1800" dirty="0"/>
              <a:t> dynamics can be described by the following equation:</a:t>
            </a:r>
          </a:p>
          <a:p>
            <a:endParaRPr lang="en-US" altLang="zh-TW" sz="1800" dirty="0"/>
          </a:p>
          <a:p>
            <a:endParaRPr lang="en-US" altLang="zh-TW" sz="1800" dirty="0"/>
          </a:p>
          <a:p>
            <a:endParaRPr lang="en-US" altLang="zh-TW" sz="1800" dirty="0"/>
          </a:p>
          <a:p>
            <a:endParaRPr lang="en-US" altLang="zh-TW" sz="1800" dirty="0"/>
          </a:p>
          <a:p>
            <a:endParaRPr lang="en-US" altLang="zh-TW" sz="1800" dirty="0"/>
          </a:p>
          <a:p>
            <a:r>
              <a:rPr lang="en-US" altLang="zh-TW" sz="1600" dirty="0"/>
              <a:t>Where: </a:t>
            </a:r>
          </a:p>
          <a:p>
            <a:pPr marL="742950" lvl="2" indent="-285750">
              <a:buFont typeface="Arial" panose="020B0604020202020204" pitchFamily="34" charset="0"/>
              <a:buChar char="•"/>
            </a:pPr>
            <a:r>
              <a:rPr lang="en-US" altLang="zh-TW" sz="1600" i="1" dirty="0"/>
              <a:t>ω </a:t>
            </a:r>
            <a:r>
              <a:rPr lang="en-US" altLang="zh-TW" sz="1600" dirty="0"/>
              <a:t>∼ N(0, </a:t>
            </a:r>
            <a:r>
              <a:rPr lang="en-US" altLang="zh-TW" sz="1600" i="1" dirty="0"/>
              <a:t>σ)</a:t>
            </a:r>
            <a:r>
              <a:rPr lang="en-US" altLang="zh-TW" sz="1600" dirty="0"/>
              <a:t>.  </a:t>
            </a:r>
            <a:r>
              <a:rPr lang="zh-TW" altLang="en-US" sz="1600" dirty="0"/>
              <a:t>常態分布</a:t>
            </a:r>
            <a:r>
              <a:rPr lang="en-US" altLang="zh-TW" sz="1600" dirty="0"/>
              <a:t>Normal distribution;</a:t>
            </a:r>
            <a:r>
              <a:rPr lang="zh-TW" altLang="en-US" sz="1600" dirty="0"/>
              <a:t>平均數為</a:t>
            </a:r>
            <a:r>
              <a:rPr lang="en-US" altLang="zh-TW" sz="1600" dirty="0"/>
              <a:t>μ</a:t>
            </a:r>
            <a:r>
              <a:rPr lang="zh-TW" altLang="en-US" sz="1600" dirty="0"/>
              <a:t>、標準差為</a:t>
            </a:r>
            <a:r>
              <a:rPr lang="en-US" altLang="zh-TW" sz="1600" dirty="0"/>
              <a:t>σ</a:t>
            </a:r>
          </a:p>
          <a:p>
            <a:pPr marL="742950" lvl="2" indent="-285750">
              <a:buFont typeface="Arial" panose="020B0604020202020204" pitchFamily="34" charset="0"/>
              <a:buChar char="•"/>
            </a:pPr>
            <a:r>
              <a:rPr lang="en-US" altLang="zh-TW" sz="1600" i="1" dirty="0"/>
              <a:t>x</a:t>
            </a:r>
            <a:r>
              <a:rPr lang="en-US" altLang="zh-TW" sz="1600" dirty="0"/>
              <a:t>0 ∼ U</a:t>
            </a:r>
            <a:r>
              <a:rPr lang="zh-TW" altLang="en-US" sz="1600" dirty="0"/>
              <a:t> </a:t>
            </a:r>
            <a:r>
              <a:rPr lang="en-US" altLang="zh-TW" sz="1600" dirty="0"/>
              <a:t>(–1,1).  </a:t>
            </a:r>
            <a:r>
              <a:rPr lang="zh-TW" altLang="en-US" sz="1600" dirty="0"/>
              <a:t>均勻分布</a:t>
            </a:r>
            <a:r>
              <a:rPr lang="en-US" altLang="zh-TW" sz="1600" dirty="0"/>
              <a:t>Uniform distribution; X </a:t>
            </a:r>
            <a:r>
              <a:rPr lang="zh-TW" altLang="en-US" sz="1600" dirty="0"/>
              <a:t>服從</a:t>
            </a:r>
            <a:r>
              <a:rPr lang="en-US" altLang="zh-TW" sz="1600" dirty="0"/>
              <a:t>[</a:t>
            </a:r>
            <a:r>
              <a:rPr lang="en-US" altLang="zh-TW" sz="1600" dirty="0" err="1"/>
              <a:t>a,b</a:t>
            </a:r>
            <a:r>
              <a:rPr lang="en-US" altLang="zh-TW" sz="1600" dirty="0"/>
              <a:t>]</a:t>
            </a:r>
            <a:r>
              <a:rPr lang="zh-TW" altLang="en-US" sz="1600" dirty="0"/>
              <a:t>上的均勻分布</a:t>
            </a:r>
            <a:endParaRPr lang="en-US" altLang="zh-TW" sz="1600" dirty="0"/>
          </a:p>
          <a:p>
            <a:pPr marL="742950" lvl="2" indent="-285750">
              <a:buFont typeface="Arial" panose="020B0604020202020204" pitchFamily="34" charset="0"/>
              <a:buChar char="•"/>
            </a:pPr>
            <a:r>
              <a:rPr lang="en-US" altLang="zh-TW" sz="1600" i="1" dirty="0"/>
              <a:t>η </a:t>
            </a:r>
            <a:r>
              <a:rPr lang="en-US" altLang="zh-TW" sz="1600" dirty="0"/>
              <a:t>is the step size </a:t>
            </a:r>
            <a:r>
              <a:rPr lang="en-US" altLang="zh-TW" sz="1600" dirty="0" err="1"/>
              <a:t>hyperparameter</a:t>
            </a:r>
            <a:r>
              <a:rPr lang="en-US" altLang="zh-TW" sz="1600" dirty="0"/>
              <a:t> that must </a:t>
            </a:r>
            <a:r>
              <a:rPr lang="en-US" altLang="zh-TW" sz="1600" dirty="0" err="1"/>
              <a:t>betuned</a:t>
            </a:r>
            <a:r>
              <a:rPr lang="en-US" altLang="zh-TW" sz="1600" dirty="0"/>
              <a:t>—too large and the steps jump over minima, too small and the algorithm will be too slow to converge.</a:t>
            </a:r>
          </a:p>
          <a:p>
            <a:pPr marL="742950" lvl="2" indent="-285750">
              <a:buFont typeface="Arial" panose="020B0604020202020204" pitchFamily="34" charset="0"/>
              <a:buChar char="•"/>
            </a:pPr>
            <a:endParaRPr lang="en-US" altLang="zh-TW" sz="1600" dirty="0"/>
          </a:p>
          <a:p>
            <a:pPr marL="742950" lvl="2" indent="-285750">
              <a:buFont typeface="Arial" panose="020B0604020202020204" pitchFamily="34" charset="0"/>
              <a:buChar char="•"/>
            </a:pPr>
            <a:endParaRPr lang="en-US" altLang="zh-TW" sz="1200" dirty="0"/>
          </a:p>
          <a:p>
            <a:r>
              <a:rPr lang="en-US" altLang="zh-TW" sz="1800" dirty="0"/>
              <a:t>Importantly, we must also add a small amount of random noise (</a:t>
            </a:r>
            <a:r>
              <a:rPr lang="el-GR" altLang="zh-TW" sz="1800" dirty="0">
                <a:ea typeface="標楷體" panose="03000509000000000000" pitchFamily="65" charset="-120"/>
              </a:rPr>
              <a:t>ω</a:t>
            </a:r>
            <a:r>
              <a:rPr lang="en-US" altLang="zh-TW" sz="1800" dirty="0"/>
              <a:t>) to the input as we travel across the sample space; otherwise, there is a risk of falling into local minima. </a:t>
            </a:r>
          </a:p>
          <a:p>
            <a:r>
              <a:rPr lang="en-US" altLang="zh-TW" sz="1800" dirty="0"/>
              <a:t>The technique is therefore known as stochastic gradient </a:t>
            </a:r>
            <a:r>
              <a:rPr lang="en-US" altLang="zh-TW" sz="1800" dirty="0" err="1"/>
              <a:t>Langevin</a:t>
            </a:r>
            <a:r>
              <a:rPr lang="en-US" altLang="zh-TW" sz="1800" dirty="0"/>
              <a:t> dynamics.</a:t>
            </a:r>
            <a:endParaRPr lang="zh-TW" altLang="en-US" dirty="0"/>
          </a:p>
        </p:txBody>
      </p:sp>
      <p:sp>
        <p:nvSpPr>
          <p:cNvPr id="9" name="文字方塊 8"/>
          <p:cNvSpPr txBox="1"/>
          <p:nvPr/>
        </p:nvSpPr>
        <p:spPr>
          <a:xfrm>
            <a:off x="6059501" y="6611779"/>
            <a:ext cx="3084499" cy="246221"/>
          </a:xfrm>
          <a:prstGeom prst="rect">
            <a:avLst/>
          </a:prstGeom>
          <a:noFill/>
        </p:spPr>
        <p:txBody>
          <a:bodyPr wrap="none" rtlCol="0">
            <a:spAutoFit/>
          </a:bodyPr>
          <a:lstStyle/>
          <a:p>
            <a:r>
              <a:rPr lang="en-US" altLang="zh-TW" sz="1000" dirty="0"/>
              <a:t>Ref: https://odie2630463.github.io/2020/09/28/langevin/</a:t>
            </a:r>
            <a:endParaRPr lang="zh-TW" altLang="en-US" sz="1000" dirty="0"/>
          </a:p>
        </p:txBody>
      </p:sp>
      <p:pic>
        <p:nvPicPr>
          <p:cNvPr id="2" name="圖片 1"/>
          <p:cNvPicPr>
            <a:picLocks noChangeAspect="1"/>
          </p:cNvPicPr>
          <p:nvPr/>
        </p:nvPicPr>
        <p:blipFill>
          <a:blip r:embed="rId2"/>
          <a:stretch>
            <a:fillRect/>
          </a:stretch>
        </p:blipFill>
        <p:spPr>
          <a:xfrm>
            <a:off x="611560" y="692696"/>
            <a:ext cx="3534268" cy="685896"/>
          </a:xfrm>
          <a:prstGeom prst="rect">
            <a:avLst/>
          </a:prstGeom>
        </p:spPr>
      </p:pic>
    </p:spTree>
    <p:extLst>
      <p:ext uri="{BB962C8B-B14F-4D97-AF65-F5344CB8AC3E}">
        <p14:creationId xmlns:p14="http://schemas.microsoft.com/office/powerpoint/2010/main" val="57833867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120245"/>
            <a:ext cx="8785100" cy="720725"/>
          </a:xfrm>
        </p:spPr>
        <p:txBody>
          <a:bodyPr/>
          <a:lstStyle/>
          <a:p>
            <a:r>
              <a:rPr lang="en-US" altLang="zh-TW" b="0" dirty="0"/>
              <a:t>Training with Contrastive Divergence (</a:t>
            </a:r>
            <a:r>
              <a:rPr lang="zh-TW" altLang="en-US" b="0" dirty="0"/>
              <a:t>訓練時</a:t>
            </a:r>
            <a:r>
              <a:rPr lang="en-US" altLang="zh-TW" b="0" dirty="0"/>
              <a:t>)</a:t>
            </a:r>
            <a:endParaRPr lang="zh-TW" altLang="en-US" dirty="0"/>
          </a:p>
        </p:txBody>
      </p:sp>
      <p:sp>
        <p:nvSpPr>
          <p:cNvPr id="3" name="內容版面配置區 2"/>
          <p:cNvSpPr>
            <a:spLocks noGrp="1"/>
          </p:cNvSpPr>
          <p:nvPr>
            <p:ph idx="1"/>
          </p:nvPr>
        </p:nvSpPr>
        <p:spPr>
          <a:xfrm>
            <a:off x="179388" y="1153790"/>
            <a:ext cx="8857108" cy="5659585"/>
          </a:xfrm>
        </p:spPr>
        <p:txBody>
          <a:bodyPr/>
          <a:lstStyle/>
          <a:p>
            <a:r>
              <a:rPr lang="zh-TW" altLang="en-US" sz="1800" dirty="0"/>
              <a:t>我們不能應用最大似然估計</a:t>
            </a:r>
            <a:r>
              <a:rPr lang="en-US" altLang="zh-TW" sz="1800" dirty="0"/>
              <a:t>(maximum likelihood estimation)</a:t>
            </a:r>
            <a:r>
              <a:rPr lang="zh-TW" altLang="en-US" sz="1800" dirty="0"/>
              <a:t>，因為能量函數不輸出機率； 它輸出的分數在整個樣本空間中不會積分為 </a:t>
            </a:r>
            <a:r>
              <a:rPr lang="en-US" altLang="zh-TW" sz="1800" dirty="0"/>
              <a:t>1</a:t>
            </a:r>
            <a:r>
              <a:rPr lang="zh-TW" altLang="en-US" sz="1800" dirty="0"/>
              <a:t>。 </a:t>
            </a:r>
            <a:endParaRPr lang="en-US" altLang="zh-TW" sz="1800" dirty="0"/>
          </a:p>
          <a:p>
            <a:r>
              <a:rPr lang="zh-TW" altLang="en-US" sz="1800" dirty="0"/>
              <a:t>相反，我們將應用 </a:t>
            </a:r>
            <a:r>
              <a:rPr lang="en-US" altLang="zh-TW" sz="1800" dirty="0"/>
              <a:t>Geoffrey Hinton </a:t>
            </a:r>
            <a:r>
              <a:rPr lang="zh-TW" altLang="en-US" sz="1800" dirty="0"/>
              <a:t>於 </a:t>
            </a:r>
            <a:r>
              <a:rPr lang="en-US" altLang="zh-TW" sz="1800" dirty="0"/>
              <a:t>2002 </a:t>
            </a:r>
            <a:r>
              <a:rPr lang="zh-TW" altLang="en-US" sz="1800" dirty="0"/>
              <a:t>年首次提出的技術，稱為對比散度</a:t>
            </a:r>
            <a:r>
              <a:rPr lang="en-US" altLang="zh-TW" sz="1800" dirty="0"/>
              <a:t>(Contrastive Divergence )</a:t>
            </a:r>
            <a:r>
              <a:rPr lang="zh-TW" altLang="en-US" sz="1800" dirty="0"/>
              <a:t>，用於訓練非標準化評分模型。</a:t>
            </a:r>
            <a:endParaRPr lang="en-US" altLang="zh-TW" sz="1800" dirty="0"/>
          </a:p>
          <a:p>
            <a:endParaRPr lang="en-US" altLang="zh-TW" sz="1800" dirty="0"/>
          </a:p>
          <a:p>
            <a:r>
              <a:rPr lang="zh-TW" altLang="en-US" sz="1800" dirty="0"/>
              <a:t>我們想要最小化的值（一如既往）是負對數似然數據：</a:t>
            </a:r>
            <a:endParaRPr lang="en-US" altLang="zh-TW" sz="1800" dirty="0"/>
          </a:p>
          <a:p>
            <a:endParaRPr lang="en-US" altLang="zh-TW" sz="1800" dirty="0"/>
          </a:p>
          <a:p>
            <a:endParaRPr lang="en-US" altLang="zh-TW" sz="1800" dirty="0"/>
          </a:p>
          <a:p>
            <a:endParaRPr lang="en-US" altLang="zh-TW" sz="1800" dirty="0"/>
          </a:p>
          <a:p>
            <a:r>
              <a:rPr lang="en-US" altLang="zh-TW" sz="1600" dirty="0"/>
              <a:t>When </a:t>
            </a:r>
            <a:r>
              <a:rPr lang="en-US" altLang="zh-TW" sz="1600" dirty="0" err="1"/>
              <a:t>p</a:t>
            </a:r>
            <a:r>
              <a:rPr lang="en-US" altLang="zh-TW" sz="1800" i="1" baseline="-10000" dirty="0" err="1"/>
              <a:t>θ</a:t>
            </a:r>
            <a:r>
              <a:rPr lang="en-US" altLang="zh-TW" sz="1600" i="1" dirty="0"/>
              <a:t> </a:t>
            </a:r>
            <a:r>
              <a:rPr lang="en-US" altLang="zh-TW" sz="1600" dirty="0"/>
              <a:t>(x) has the form of a Boltzmann distribution, with energy function </a:t>
            </a:r>
            <a:r>
              <a:rPr lang="en-US" altLang="zh-TW" sz="1600" i="1" dirty="0" err="1"/>
              <a:t>E</a:t>
            </a:r>
            <a:r>
              <a:rPr lang="en-US" altLang="zh-TW" sz="1600" i="1" baseline="-10000" dirty="0" err="1"/>
              <a:t>θ</a:t>
            </a:r>
            <a:r>
              <a:rPr lang="en-US" altLang="zh-TW" sz="1600" i="1" dirty="0"/>
              <a:t> </a:t>
            </a:r>
            <a:r>
              <a:rPr lang="en-US" altLang="zh-TW" sz="1600" dirty="0"/>
              <a:t>(x)</a:t>
            </a:r>
            <a:r>
              <a:rPr lang="zh-TW" altLang="en-US" sz="1600" dirty="0"/>
              <a:t> </a:t>
            </a:r>
            <a:r>
              <a:rPr lang="en-US" altLang="zh-TW" sz="1600" dirty="0"/>
              <a:t>, it can be shown that the gradient of this value can be written as follows (Oliver Woodford’s “Notes on Contrastive Divergence” for the full derivation):</a:t>
            </a:r>
          </a:p>
          <a:p>
            <a:endParaRPr lang="en-US" altLang="zh-TW" sz="1600" dirty="0"/>
          </a:p>
          <a:p>
            <a:endParaRPr lang="en-US" altLang="zh-TW" sz="1600" dirty="0"/>
          </a:p>
          <a:p>
            <a:endParaRPr lang="en-US" altLang="zh-TW" sz="1600" dirty="0"/>
          </a:p>
          <a:p>
            <a:endParaRPr lang="en-US" altLang="zh-TW" sz="1600" dirty="0"/>
          </a:p>
          <a:p>
            <a:pPr marL="285750" indent="-285750">
              <a:buFont typeface="Arial" panose="020B0604020202020204" pitchFamily="34" charset="0"/>
              <a:buChar char="•"/>
            </a:pPr>
            <a:r>
              <a:rPr lang="zh-TW" altLang="en-US" sz="1800" dirty="0"/>
              <a:t>這式子直觀上很有意義</a:t>
            </a:r>
            <a:r>
              <a:rPr lang="en-US" altLang="zh-TW" sz="1800" dirty="0"/>
              <a:t>——</a:t>
            </a:r>
            <a:r>
              <a:rPr lang="zh-TW" altLang="en-US" sz="1800" dirty="0"/>
              <a:t>我們希望訓練模型對真正的真實觀察（真實的樣本）輸出較大的負值能量分數；並對虛假觀察（生成的樣本）產生的較大正能量分數；並使這兩個極端分數之間盡可能的形成強烈對比。</a:t>
            </a:r>
          </a:p>
          <a:p>
            <a:pPr marL="285750" indent="-285750">
              <a:buFont typeface="Arial" panose="020B0604020202020204" pitchFamily="34" charset="0"/>
              <a:buChar char="•"/>
            </a:pPr>
            <a:r>
              <a:rPr lang="zh-TW" altLang="en-US" sz="1800" dirty="0"/>
              <a:t>換句話說，我們可以計算真實觀察的能量分數和虛假觀察的能量分數之間的差異。並將其用作我們的損失函數。</a:t>
            </a:r>
          </a:p>
        </p:txBody>
      </p:sp>
      <p:pic>
        <p:nvPicPr>
          <p:cNvPr id="4" name="圖片 3"/>
          <p:cNvPicPr>
            <a:picLocks noChangeAspect="1"/>
          </p:cNvPicPr>
          <p:nvPr/>
        </p:nvPicPr>
        <p:blipFill>
          <a:blip r:embed="rId2"/>
          <a:stretch>
            <a:fillRect/>
          </a:stretch>
        </p:blipFill>
        <p:spPr>
          <a:xfrm>
            <a:off x="1907704" y="2865637"/>
            <a:ext cx="3456384" cy="712385"/>
          </a:xfrm>
          <a:prstGeom prst="rect">
            <a:avLst/>
          </a:prstGeom>
        </p:spPr>
      </p:pic>
      <p:pic>
        <p:nvPicPr>
          <p:cNvPr id="5" name="圖片 4"/>
          <p:cNvPicPr>
            <a:picLocks noChangeAspect="1"/>
          </p:cNvPicPr>
          <p:nvPr/>
        </p:nvPicPr>
        <p:blipFill>
          <a:blip r:embed="rId3"/>
          <a:stretch>
            <a:fillRect/>
          </a:stretch>
        </p:blipFill>
        <p:spPr>
          <a:xfrm>
            <a:off x="3131840" y="4581128"/>
            <a:ext cx="5333027" cy="507535"/>
          </a:xfrm>
          <a:prstGeom prst="rect">
            <a:avLst/>
          </a:prstGeom>
        </p:spPr>
      </p:pic>
      <p:pic>
        <p:nvPicPr>
          <p:cNvPr id="6" name="圖片 5"/>
          <p:cNvPicPr>
            <a:picLocks noChangeAspect="1"/>
          </p:cNvPicPr>
          <p:nvPr/>
        </p:nvPicPr>
        <p:blipFill>
          <a:blip r:embed="rId4"/>
          <a:stretch>
            <a:fillRect/>
          </a:stretch>
        </p:blipFill>
        <p:spPr>
          <a:xfrm>
            <a:off x="467544" y="4509120"/>
            <a:ext cx="1299620" cy="781914"/>
          </a:xfrm>
          <a:prstGeom prst="rect">
            <a:avLst/>
          </a:prstGeom>
        </p:spPr>
      </p:pic>
      <p:cxnSp>
        <p:nvCxnSpPr>
          <p:cNvPr id="9" name="弧形接點 8"/>
          <p:cNvCxnSpPr/>
          <p:nvPr/>
        </p:nvCxnSpPr>
        <p:spPr>
          <a:xfrm flipV="1">
            <a:off x="1907704" y="4737844"/>
            <a:ext cx="1152128" cy="203324"/>
          </a:xfrm>
          <a:prstGeom prst="curvedConnector3">
            <a:avLst>
              <a:gd name="adj1" fmla="val 4376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2178983" y="4644237"/>
            <a:ext cx="595035" cy="338554"/>
          </a:xfrm>
          <a:prstGeom prst="rect">
            <a:avLst/>
          </a:prstGeom>
          <a:noFill/>
        </p:spPr>
        <p:txBody>
          <a:bodyPr wrap="none" rtlCol="0">
            <a:spAutoFit/>
          </a:bodyPr>
          <a:lstStyle/>
          <a:p>
            <a:r>
              <a:rPr lang="zh-TW" altLang="en-US" sz="1600" b="1">
                <a:latin typeface="微軟正黑體" panose="020B0604030504040204" pitchFamily="34" charset="-120"/>
                <a:ea typeface="微軟正黑體" panose="020B0604030504040204" pitchFamily="34" charset="-120"/>
              </a:rPr>
              <a:t>微分</a:t>
            </a:r>
          </a:p>
        </p:txBody>
      </p:sp>
      <p:sp>
        <p:nvSpPr>
          <p:cNvPr id="18" name="矩形 17"/>
          <p:cNvSpPr/>
          <p:nvPr/>
        </p:nvSpPr>
        <p:spPr>
          <a:xfrm>
            <a:off x="4139952" y="5012870"/>
            <a:ext cx="1791324" cy="276999"/>
          </a:xfrm>
          <a:prstGeom prst="rect">
            <a:avLst/>
          </a:prstGeom>
        </p:spPr>
        <p:txBody>
          <a:bodyPr wrap="none">
            <a:spAutoFit/>
          </a:bodyPr>
          <a:lstStyle/>
          <a:p>
            <a:r>
              <a:rPr lang="en-US" altLang="zh-TW" sz="1200" dirty="0">
                <a:solidFill>
                  <a:srgbClr val="C00000"/>
                </a:solidFill>
              </a:rPr>
              <a:t>real score (large negative)</a:t>
            </a:r>
            <a:endParaRPr lang="zh-TW" altLang="en-US" sz="1200" dirty="0">
              <a:solidFill>
                <a:srgbClr val="C00000"/>
              </a:solidFill>
            </a:endParaRPr>
          </a:p>
        </p:txBody>
      </p:sp>
      <p:sp>
        <p:nvSpPr>
          <p:cNvPr id="20" name="矩形 19"/>
          <p:cNvSpPr/>
          <p:nvPr/>
        </p:nvSpPr>
        <p:spPr>
          <a:xfrm>
            <a:off x="6578082" y="5012869"/>
            <a:ext cx="1789721" cy="276999"/>
          </a:xfrm>
          <a:prstGeom prst="rect">
            <a:avLst/>
          </a:prstGeom>
        </p:spPr>
        <p:txBody>
          <a:bodyPr wrap="none">
            <a:spAutoFit/>
          </a:bodyPr>
          <a:lstStyle/>
          <a:p>
            <a:r>
              <a:rPr lang="en-US" altLang="zh-TW" sz="1200" dirty="0">
                <a:solidFill>
                  <a:srgbClr val="C00000"/>
                </a:solidFill>
              </a:rPr>
              <a:t>fake score (large positive)</a:t>
            </a:r>
            <a:endParaRPr lang="zh-TW" altLang="en-US" sz="1200" dirty="0">
              <a:solidFill>
                <a:srgbClr val="C00000"/>
              </a:solidFill>
            </a:endParaRPr>
          </a:p>
        </p:txBody>
      </p:sp>
    </p:spTree>
    <p:extLst>
      <p:ext uri="{BB962C8B-B14F-4D97-AF65-F5344CB8AC3E}">
        <p14:creationId xmlns:p14="http://schemas.microsoft.com/office/powerpoint/2010/main" val="197726291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188640"/>
            <a:ext cx="8856984" cy="5040312"/>
          </a:xfrm>
        </p:spPr>
        <p:txBody>
          <a:bodyPr/>
          <a:lstStyle/>
          <a:p>
            <a:r>
              <a:rPr lang="zh-TW" altLang="en-US" sz="1800" dirty="0"/>
              <a:t>為了計算假樣本（生成的樣本）的能量分數，我們需要能夠取樣完全來自</a:t>
            </a:r>
            <a:r>
              <a:rPr lang="en-US" altLang="zh-TW" sz="1800" i="1" dirty="0" err="1"/>
              <a:t>p</a:t>
            </a:r>
            <a:r>
              <a:rPr lang="en-US" altLang="zh-TW" sz="1800" i="1" baseline="-10000" dirty="0" err="1"/>
              <a:t>θ</a:t>
            </a:r>
            <a:r>
              <a:rPr lang="en-US" altLang="zh-TW" sz="1800" i="1" dirty="0"/>
              <a:t>(x)</a:t>
            </a:r>
            <a:r>
              <a:rPr lang="zh-TW" altLang="en-US" sz="1800" dirty="0"/>
              <a:t>分佈 ，由於分母問題難以處理，實務上是不可能的。</a:t>
            </a:r>
          </a:p>
          <a:p>
            <a:r>
              <a:rPr lang="zh-TW" altLang="en-US" sz="1800" dirty="0"/>
              <a:t>相反，我們可以使用朗之萬採樣程序來產生一組具有低能量得分的觀察結果</a:t>
            </a:r>
            <a:r>
              <a:rPr lang="en-US" altLang="zh-TW" sz="1800" dirty="0"/>
              <a:t>(</a:t>
            </a:r>
            <a:r>
              <a:rPr lang="zh-TW" altLang="en-US" sz="1800" dirty="0"/>
              <a:t>生成的樣本</a:t>
            </a:r>
            <a:r>
              <a:rPr lang="en-US" altLang="zh-TW" sz="1800" dirty="0"/>
              <a:t>)</a:t>
            </a:r>
            <a:r>
              <a:rPr lang="zh-TW" altLang="en-US" sz="1800" dirty="0"/>
              <a:t>。 </a:t>
            </a:r>
            <a:endParaRPr lang="en-US" altLang="zh-TW" sz="1800" dirty="0"/>
          </a:p>
          <a:p>
            <a:r>
              <a:rPr lang="zh-TW" altLang="en-US" sz="1800" dirty="0"/>
              <a:t>該過程理論上需要無限運行，以產生完美樣本</a:t>
            </a:r>
            <a:endParaRPr lang="en-US" altLang="zh-TW" sz="1800" dirty="0"/>
          </a:p>
          <a:p>
            <a:r>
              <a:rPr lang="zh-TW" altLang="en-US" sz="1800" dirty="0"/>
              <a:t>而這需要很多步驟採樣（這顯然是不切實際的），所以相反的，我們運行一些少量的採樣步驟，並假設這已經足夠好去產生有意義的損失函數。</a:t>
            </a:r>
            <a:endParaRPr lang="en-US" altLang="zh-TW" sz="1800" dirty="0"/>
          </a:p>
          <a:p>
            <a:endParaRPr lang="zh-TW" altLang="en-US" sz="1800" dirty="0"/>
          </a:p>
          <a:p>
            <a:r>
              <a:rPr lang="zh-TW" altLang="en-US" sz="1800" dirty="0"/>
              <a:t>此外，我們還維護一個來自先前迭代的樣本</a:t>
            </a:r>
            <a:r>
              <a:rPr lang="en-US" altLang="zh-TW" sz="1800" dirty="0"/>
              <a:t>(</a:t>
            </a:r>
            <a:r>
              <a:rPr lang="zh-TW" altLang="en-US" sz="1800" dirty="0"/>
              <a:t>生成的樣本</a:t>
            </a:r>
            <a:r>
              <a:rPr lang="en-US" altLang="zh-TW" sz="1800" dirty="0"/>
              <a:t>)</a:t>
            </a:r>
            <a:r>
              <a:rPr lang="zh-TW" altLang="en-US" sz="1800" dirty="0"/>
              <a:t>緩衝區，以便我們可以使用它</a:t>
            </a:r>
          </a:p>
          <a:p>
            <a:r>
              <a:rPr lang="zh-TW" altLang="en-US" sz="1800" dirty="0"/>
              <a:t>作為下一批的起點，而不是純粹的隨機從頭開始的雜訊。</a:t>
            </a:r>
          </a:p>
        </p:txBody>
      </p:sp>
      <p:sp>
        <p:nvSpPr>
          <p:cNvPr id="9" name="文字方塊 8"/>
          <p:cNvSpPr txBox="1"/>
          <p:nvPr/>
        </p:nvSpPr>
        <p:spPr>
          <a:xfrm>
            <a:off x="6059501" y="6611779"/>
            <a:ext cx="3084499" cy="246221"/>
          </a:xfrm>
          <a:prstGeom prst="rect">
            <a:avLst/>
          </a:prstGeom>
          <a:noFill/>
        </p:spPr>
        <p:txBody>
          <a:bodyPr wrap="none" rtlCol="0">
            <a:spAutoFit/>
          </a:bodyPr>
          <a:lstStyle/>
          <a:p>
            <a:r>
              <a:rPr lang="en-US" altLang="zh-TW" sz="1000" dirty="0"/>
              <a:t>Ref: https://odie2630463.github.io/2020/09/28/langevin/</a:t>
            </a:r>
            <a:endParaRPr lang="zh-TW" altLang="en-US" sz="1000" dirty="0"/>
          </a:p>
        </p:txBody>
      </p:sp>
      <p:pic>
        <p:nvPicPr>
          <p:cNvPr id="4" name="圖片 3"/>
          <p:cNvPicPr>
            <a:picLocks noChangeAspect="1"/>
          </p:cNvPicPr>
          <p:nvPr/>
        </p:nvPicPr>
        <p:blipFill>
          <a:blip r:embed="rId2"/>
          <a:stretch>
            <a:fillRect/>
          </a:stretch>
        </p:blipFill>
        <p:spPr>
          <a:xfrm>
            <a:off x="539552" y="3284984"/>
            <a:ext cx="7866535" cy="3240360"/>
          </a:xfrm>
          <a:prstGeom prst="rect">
            <a:avLst/>
          </a:prstGeom>
        </p:spPr>
      </p:pic>
    </p:spTree>
    <p:extLst>
      <p:ext uri="{BB962C8B-B14F-4D97-AF65-F5344CB8AC3E}">
        <p14:creationId xmlns:p14="http://schemas.microsoft.com/office/powerpoint/2010/main" val="186559837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範例</a:t>
            </a:r>
            <a:r>
              <a:rPr lang="en-US" altLang="zh-TW" dirty="0"/>
              <a:t>: </a:t>
            </a:r>
            <a:endParaRPr lang="zh-TW" altLang="en-US" dirty="0"/>
          </a:p>
        </p:txBody>
      </p:sp>
      <p:sp>
        <p:nvSpPr>
          <p:cNvPr id="3" name="內容版面配置區 2"/>
          <p:cNvSpPr>
            <a:spLocks noGrp="1"/>
          </p:cNvSpPr>
          <p:nvPr>
            <p:ph idx="1"/>
          </p:nvPr>
        </p:nvSpPr>
        <p:spPr/>
        <p:txBody>
          <a:bodyPr/>
          <a:lstStyle/>
          <a:p>
            <a:r>
              <a:rPr lang="en-US" altLang="zh-TW" b="1" dirty="0"/>
              <a:t>Tutorial 8: Deep Energy-Based Generative Models</a:t>
            </a:r>
          </a:p>
          <a:p>
            <a:r>
              <a:rPr lang="en-US" altLang="zh-TW" sz="1200" b="1" dirty="0"/>
              <a:t>https://uvadlc-notebooks.readthedocs.io/en/latest/tutorial_notebooks/tutorial8/Deep_Energy_Models.html</a:t>
            </a:r>
          </a:p>
          <a:p>
            <a:endParaRPr lang="zh-TW" altLang="en-US" dirty="0"/>
          </a:p>
        </p:txBody>
      </p:sp>
      <p:graphicFrame>
        <p:nvGraphicFramePr>
          <p:cNvPr id="4" name="物件 3"/>
          <p:cNvGraphicFramePr>
            <a:graphicFrameLocks noChangeAspect="1"/>
          </p:cNvGraphicFramePr>
          <p:nvPr>
            <p:extLst>
              <p:ext uri="{D42A27DB-BD31-4B8C-83A1-F6EECF244321}">
                <p14:modId xmlns:p14="http://schemas.microsoft.com/office/powerpoint/2010/main" val="3756179803"/>
              </p:ext>
            </p:extLst>
          </p:nvPr>
        </p:nvGraphicFramePr>
        <p:xfrm>
          <a:off x="827584" y="2204864"/>
          <a:ext cx="1368152" cy="962622"/>
        </p:xfrm>
        <a:graphic>
          <a:graphicData uri="http://schemas.openxmlformats.org/presentationml/2006/ole">
            <mc:AlternateContent xmlns:mc="http://schemas.openxmlformats.org/markup-compatibility/2006">
              <mc:Choice xmlns:v="urn:schemas-microsoft-com:vml" Requires="v">
                <p:oleObj name="封裝程式殼層物件" showAsIcon="1" r:id="rId2" imgW="1060200" imgH="746640" progId="Package">
                  <p:embed/>
                </p:oleObj>
              </mc:Choice>
              <mc:Fallback>
                <p:oleObj name="封裝程式殼層物件" showAsIcon="1" r:id="rId2" imgW="1060200" imgH="746640" progId="Package">
                  <p:embed/>
                  <p:pic>
                    <p:nvPicPr>
                      <p:cNvPr id="0" name=""/>
                      <p:cNvPicPr/>
                      <p:nvPr/>
                    </p:nvPicPr>
                    <p:blipFill>
                      <a:blip r:embed="rId3"/>
                      <a:stretch>
                        <a:fillRect/>
                      </a:stretch>
                    </p:blipFill>
                    <p:spPr>
                      <a:xfrm>
                        <a:off x="827584" y="2204864"/>
                        <a:ext cx="1368152" cy="962622"/>
                      </a:xfrm>
                      <a:prstGeom prst="rect">
                        <a:avLst/>
                      </a:prstGeom>
                    </p:spPr>
                  </p:pic>
                </p:oleObj>
              </mc:Fallback>
            </mc:AlternateContent>
          </a:graphicData>
        </a:graphic>
      </p:graphicFrame>
    </p:spTree>
    <p:extLst>
      <p:ext uri="{BB962C8B-B14F-4D97-AF65-F5344CB8AC3E}">
        <p14:creationId xmlns:p14="http://schemas.microsoft.com/office/powerpoint/2010/main" val="1899106226"/>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Summary</a:t>
            </a:r>
          </a:p>
        </p:txBody>
      </p:sp>
      <p:sp>
        <p:nvSpPr>
          <p:cNvPr id="5" name="文字方塊 4"/>
          <p:cNvSpPr txBox="1"/>
          <p:nvPr/>
        </p:nvSpPr>
        <p:spPr>
          <a:xfrm>
            <a:off x="251520" y="1340768"/>
            <a:ext cx="8784976" cy="5355312"/>
          </a:xfrm>
          <a:prstGeom prst="rect">
            <a:avLst/>
          </a:prstGeom>
          <a:noFill/>
        </p:spPr>
        <p:txBody>
          <a:bodyPr wrap="square" rtlCol="0">
            <a:spAutoFit/>
          </a:bodyPr>
          <a:lstStyle/>
          <a:p>
            <a:r>
              <a:rPr lang="en-US" altLang="zh-TW" sz="1800" dirty="0"/>
              <a:t>Energy-based models are a class of generative model that make use of </a:t>
            </a:r>
            <a:r>
              <a:rPr lang="en-US" altLang="zh-TW" sz="1800" dirty="0">
                <a:solidFill>
                  <a:srgbClr val="FF0000"/>
                </a:solidFill>
              </a:rPr>
              <a:t>an energy scoring function</a:t>
            </a:r>
            <a:r>
              <a:rPr lang="en-US" altLang="zh-TW" sz="1800" dirty="0"/>
              <a:t>—a </a:t>
            </a:r>
            <a:r>
              <a:rPr lang="en-US" altLang="zh-TW" sz="1800" dirty="0">
                <a:solidFill>
                  <a:srgbClr val="FF0000"/>
                </a:solidFill>
              </a:rPr>
              <a:t>neural network </a:t>
            </a:r>
            <a:r>
              <a:rPr lang="en-US" altLang="zh-TW" sz="1800" dirty="0"/>
              <a:t>that is trained to output </a:t>
            </a:r>
            <a:r>
              <a:rPr lang="en-US" altLang="zh-TW" sz="1800" dirty="0">
                <a:solidFill>
                  <a:srgbClr val="FF0000"/>
                </a:solidFill>
              </a:rPr>
              <a:t>low</a:t>
            </a:r>
            <a:r>
              <a:rPr lang="en-US" altLang="zh-TW" sz="1800" dirty="0"/>
              <a:t> scores for </a:t>
            </a:r>
            <a:r>
              <a:rPr lang="en-US" altLang="zh-TW" sz="1800" dirty="0">
                <a:solidFill>
                  <a:srgbClr val="FF0000"/>
                </a:solidFill>
              </a:rPr>
              <a:t>real</a:t>
            </a:r>
            <a:r>
              <a:rPr lang="en-US" altLang="zh-TW" sz="1800" dirty="0"/>
              <a:t> observations and high scores for generated observations. </a:t>
            </a:r>
          </a:p>
          <a:p>
            <a:endParaRPr lang="en-US" altLang="zh-TW" sz="1800" dirty="0"/>
          </a:p>
          <a:p>
            <a:r>
              <a:rPr lang="en-US" altLang="zh-TW" sz="1800" dirty="0"/>
              <a:t>Calculating the </a:t>
            </a:r>
            <a:r>
              <a:rPr lang="en-US" altLang="zh-TW" sz="1800" u="sng" dirty="0"/>
              <a:t>probability distribution given by this score function </a:t>
            </a:r>
            <a:r>
              <a:rPr lang="en-US" altLang="zh-TW" sz="1800" dirty="0"/>
              <a:t>would require normalizing by an intractable denominator. </a:t>
            </a:r>
          </a:p>
          <a:p>
            <a:endParaRPr lang="en-US" altLang="zh-TW" sz="1800" dirty="0"/>
          </a:p>
          <a:p>
            <a:r>
              <a:rPr lang="en-US" altLang="zh-TW" sz="1800" dirty="0"/>
              <a:t>EBMs avoid this problem by utilizing two tricks: </a:t>
            </a:r>
          </a:p>
          <a:p>
            <a:pPr marL="285750" indent="-285750">
              <a:buFont typeface="Arial" panose="020B0604020202020204" pitchFamily="34" charset="0"/>
              <a:buChar char="•"/>
            </a:pPr>
            <a:r>
              <a:rPr lang="en-US" altLang="zh-TW" sz="1800" dirty="0">
                <a:solidFill>
                  <a:srgbClr val="7030A0"/>
                </a:solidFill>
              </a:rPr>
              <a:t>Contrastive Divergence </a:t>
            </a:r>
            <a:r>
              <a:rPr lang="en-US" altLang="zh-TW" sz="1800" dirty="0"/>
              <a:t>for </a:t>
            </a:r>
            <a:r>
              <a:rPr lang="en-US" altLang="zh-TW" sz="1800" dirty="0">
                <a:solidFill>
                  <a:srgbClr val="7030A0"/>
                </a:solidFill>
              </a:rPr>
              <a:t>training</a:t>
            </a:r>
            <a:r>
              <a:rPr lang="en-US" altLang="zh-TW" sz="1800" dirty="0"/>
              <a:t> the network </a:t>
            </a:r>
          </a:p>
          <a:p>
            <a:pPr marL="285750" indent="-285750">
              <a:buFont typeface="Arial" panose="020B0604020202020204" pitchFamily="34" charset="0"/>
              <a:buChar char="•"/>
            </a:pPr>
            <a:r>
              <a:rPr lang="en-US" altLang="zh-TW" sz="1800" dirty="0"/>
              <a:t>and </a:t>
            </a:r>
            <a:r>
              <a:rPr lang="en-US" altLang="zh-TW" sz="1800" dirty="0" err="1">
                <a:solidFill>
                  <a:srgbClr val="7030A0"/>
                </a:solidFill>
              </a:rPr>
              <a:t>Langevin</a:t>
            </a:r>
            <a:r>
              <a:rPr lang="en-US" altLang="zh-TW" sz="1800" dirty="0">
                <a:solidFill>
                  <a:srgbClr val="7030A0"/>
                </a:solidFill>
              </a:rPr>
              <a:t> dynamics </a:t>
            </a:r>
            <a:r>
              <a:rPr lang="en-US" altLang="zh-TW" sz="1800" dirty="0"/>
              <a:t>for </a:t>
            </a:r>
            <a:r>
              <a:rPr lang="en-US" altLang="zh-TW" sz="1800" dirty="0">
                <a:solidFill>
                  <a:srgbClr val="7030A0"/>
                </a:solidFill>
              </a:rPr>
              <a:t>sampling</a:t>
            </a:r>
            <a:r>
              <a:rPr lang="en-US" altLang="zh-TW" sz="1800" dirty="0"/>
              <a:t> new observations.</a:t>
            </a:r>
          </a:p>
          <a:p>
            <a:endParaRPr lang="en-US" altLang="zh-TW" sz="1800" dirty="0"/>
          </a:p>
          <a:p>
            <a:r>
              <a:rPr lang="en-US" altLang="zh-TW" sz="1800" dirty="0"/>
              <a:t>The energy function is trained </a:t>
            </a:r>
            <a:r>
              <a:rPr lang="en-US" altLang="zh-TW" sz="1800" dirty="0">
                <a:solidFill>
                  <a:srgbClr val="7030A0"/>
                </a:solidFill>
              </a:rPr>
              <a:t>by minimizing the difference between the generated sample scores and the scores of the training data</a:t>
            </a:r>
            <a:r>
              <a:rPr lang="en-US" altLang="zh-TW" sz="1800" dirty="0"/>
              <a:t>, a technique known as </a:t>
            </a:r>
            <a:r>
              <a:rPr lang="en-US" altLang="zh-TW" sz="1800" dirty="0">
                <a:solidFill>
                  <a:srgbClr val="7030A0"/>
                </a:solidFill>
              </a:rPr>
              <a:t>contrastive divergence</a:t>
            </a:r>
            <a:r>
              <a:rPr lang="en-US" altLang="zh-TW" sz="1800" dirty="0"/>
              <a:t>. This can be shown to </a:t>
            </a:r>
            <a:r>
              <a:rPr lang="en-US" altLang="zh-TW" sz="1800" dirty="0">
                <a:solidFill>
                  <a:srgbClr val="FF0000"/>
                </a:solidFill>
              </a:rPr>
              <a:t>be equivalent to minimizing the negative </a:t>
            </a:r>
            <a:r>
              <a:rPr lang="en-US" altLang="zh-TW" sz="1800" dirty="0" err="1">
                <a:solidFill>
                  <a:srgbClr val="FF0000"/>
                </a:solidFill>
              </a:rPr>
              <a:t>loglikelihood</a:t>
            </a:r>
            <a:r>
              <a:rPr lang="en-US" altLang="zh-TW" sz="1800" dirty="0"/>
              <a:t>, as required by maximum likelihood estimation, but does not require us to calculate the intractable normalizing denominator. </a:t>
            </a:r>
          </a:p>
          <a:p>
            <a:endParaRPr lang="en-US" altLang="zh-TW" sz="1800" dirty="0"/>
          </a:p>
          <a:p>
            <a:r>
              <a:rPr lang="en-US" altLang="zh-TW" sz="1800" dirty="0"/>
              <a:t>In practice, we </a:t>
            </a:r>
            <a:r>
              <a:rPr lang="en-US" altLang="zh-TW" sz="1800" dirty="0">
                <a:solidFill>
                  <a:srgbClr val="FF0000"/>
                </a:solidFill>
              </a:rPr>
              <a:t>approximate</a:t>
            </a:r>
            <a:r>
              <a:rPr lang="en-US" altLang="zh-TW" sz="1800" dirty="0"/>
              <a:t> the sampling process for the fake samples to ensure the algorithm remains efficient.</a:t>
            </a:r>
            <a:endParaRPr lang="zh-TW" altLang="en-US" sz="1800" dirty="0"/>
          </a:p>
        </p:txBody>
      </p:sp>
    </p:spTree>
    <p:extLst>
      <p:ext uri="{BB962C8B-B14F-4D97-AF65-F5344CB8AC3E}">
        <p14:creationId xmlns:p14="http://schemas.microsoft.com/office/powerpoint/2010/main" val="381669898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450" y="260648"/>
            <a:ext cx="8785100" cy="6005463"/>
          </a:xfrm>
        </p:spPr>
        <p:txBody>
          <a:bodyPr/>
          <a:lstStyle/>
          <a:p>
            <a:r>
              <a:rPr lang="zh-TW" altLang="en-US" sz="1800" b="1">
                <a:solidFill>
                  <a:srgbClr val="002060"/>
                </a:solidFill>
                <a:effectLst/>
              </a:rPr>
              <a:t>上一</a:t>
            </a:r>
            <a:r>
              <a:rPr lang="zh-TW" altLang="en-US" sz="1800" b="1" dirty="0">
                <a:solidFill>
                  <a:srgbClr val="002060"/>
                </a:solidFill>
                <a:effectLst/>
              </a:rPr>
              <a:t>章提到的兩個不同的生成模型系列都涉及</a:t>
            </a:r>
            <a:r>
              <a:rPr lang="zh-TW" altLang="en-US" sz="1800" b="1" dirty="0">
                <a:solidFill>
                  <a:srgbClr val="C00000"/>
                </a:solidFill>
                <a:effectLst/>
              </a:rPr>
              <a:t>潛在變數</a:t>
            </a:r>
            <a:r>
              <a:rPr lang="zh-TW" altLang="en-US" sz="1800" b="1" dirty="0">
                <a:solidFill>
                  <a:srgbClr val="002060"/>
                </a:solidFill>
                <a:effectLst/>
              </a:rPr>
              <a:t>－變分自動編碼器（</a:t>
            </a:r>
            <a:r>
              <a:rPr lang="en-US" altLang="zh-TW" sz="1800" b="1" dirty="0">
                <a:solidFill>
                  <a:srgbClr val="002060"/>
                </a:solidFill>
                <a:effectLst/>
              </a:rPr>
              <a:t>VAE</a:t>
            </a:r>
            <a:r>
              <a:rPr lang="zh-TW" altLang="en-US" sz="1800" b="1" dirty="0">
                <a:solidFill>
                  <a:srgbClr val="002060"/>
                </a:solidFill>
                <a:effectLst/>
              </a:rPr>
              <a:t>）和生成對抗網路（</a:t>
            </a:r>
            <a:r>
              <a:rPr lang="en-US" altLang="zh-TW" sz="1800" b="1" dirty="0">
                <a:solidFill>
                  <a:srgbClr val="002060"/>
                </a:solidFill>
                <a:effectLst/>
              </a:rPr>
              <a:t>GAN</a:t>
            </a:r>
            <a:r>
              <a:rPr lang="zh-TW" altLang="en-US" sz="1800" b="1" dirty="0">
                <a:solidFill>
                  <a:srgbClr val="002060"/>
                </a:solidFill>
                <a:effectLst/>
              </a:rPr>
              <a:t>）。</a:t>
            </a:r>
            <a:endParaRPr lang="en-US" altLang="zh-TW" sz="1800" b="1" dirty="0">
              <a:solidFill>
                <a:srgbClr val="002060"/>
              </a:solidFill>
              <a:effectLst/>
            </a:endParaRPr>
          </a:p>
          <a:p>
            <a:r>
              <a:rPr lang="en-US" altLang="zh-TW" sz="1600">
                <a:solidFill>
                  <a:schemeClr val="tx1"/>
                </a:solidFill>
              </a:rPr>
              <a:t>Two different families of generative models that have both involved </a:t>
            </a:r>
            <a:r>
              <a:rPr lang="en-US" altLang="zh-TW" sz="1600">
                <a:solidFill>
                  <a:srgbClr val="C00000"/>
                </a:solidFill>
              </a:rPr>
              <a:t>latent variables</a:t>
            </a:r>
            <a:r>
              <a:rPr lang="en-US" altLang="zh-TW" sz="1600">
                <a:solidFill>
                  <a:schemeClr val="tx1"/>
                </a:solidFill>
              </a:rPr>
              <a:t>—variational autoencoders (VAEs) and generative adversarial networks (GANs). </a:t>
            </a:r>
          </a:p>
          <a:p>
            <a:endParaRPr lang="en-US" altLang="zh-TW" sz="1800" b="0" dirty="0">
              <a:effectLst/>
            </a:endParaRPr>
          </a:p>
          <a:p>
            <a:r>
              <a:rPr lang="zh-TW" altLang="en-US" sz="1800" b="1"/>
              <a:t>自</a:t>
            </a:r>
            <a:r>
              <a:rPr lang="zh-TW" altLang="en-US" sz="1800" b="1" dirty="0"/>
              <a:t>迴歸模型－一系列模型可以簡化生成建模問題，透過將問題視為一個順序過程來解決它</a:t>
            </a:r>
            <a:r>
              <a:rPr lang="zh-TW" altLang="en-US" sz="1800" b="1"/>
              <a:t>。 自</a:t>
            </a:r>
            <a:r>
              <a:rPr lang="zh-TW" altLang="en-US" sz="1800" b="1" dirty="0"/>
              <a:t>回歸模型對序列中先前值進行條件預測，而不是針對潛在的隨機變數。 </a:t>
            </a:r>
            <a:endParaRPr lang="en-US" altLang="zh-TW" sz="1800" b="1" dirty="0"/>
          </a:p>
          <a:p>
            <a:r>
              <a:rPr lang="en-US" altLang="zh-TW" sz="1600" i="1">
                <a:solidFill>
                  <a:srgbClr val="0070C0"/>
                </a:solidFill>
              </a:rPr>
              <a:t>Autoregressive Models</a:t>
            </a:r>
            <a:r>
              <a:rPr lang="en-US" altLang="zh-TW" sz="1600">
                <a:solidFill>
                  <a:srgbClr val="0070C0"/>
                </a:solidFill>
              </a:rPr>
              <a:t>—</a:t>
            </a:r>
            <a:r>
              <a:rPr lang="en-US" altLang="zh-TW" sz="1600">
                <a:solidFill>
                  <a:schemeClr val="tx1"/>
                </a:solidFill>
              </a:rPr>
              <a:t>a</a:t>
            </a:r>
            <a:r>
              <a:rPr lang="en-US" altLang="zh-TW" sz="1600">
                <a:solidFill>
                  <a:srgbClr val="0070C0"/>
                </a:solidFill>
              </a:rPr>
              <a:t> </a:t>
            </a:r>
            <a:r>
              <a:rPr lang="en-US" altLang="zh-TW" sz="1600">
                <a:solidFill>
                  <a:schemeClr val="tx1"/>
                </a:solidFill>
              </a:rPr>
              <a:t>family of models that simplify the generative modeling problem by treating it as a sequential process. Autoregressive models condition predictions on previous values in the sequence, rather than on a latent random variable.</a:t>
            </a:r>
          </a:p>
          <a:p>
            <a:endParaRPr lang="en-US" altLang="zh-TW" b="0">
              <a:solidFill>
                <a:schemeClr val="tx1"/>
              </a:solidFill>
              <a:effectLst/>
            </a:endParaRPr>
          </a:p>
          <a:p>
            <a:r>
              <a:rPr lang="zh-TW" altLang="en-US" sz="1800" b="1">
                <a:effectLst/>
              </a:rPr>
              <a:t>因此</a:t>
            </a:r>
            <a:r>
              <a:rPr lang="zh-TW" altLang="en-US" sz="1800" b="1" dirty="0">
                <a:effectLst/>
              </a:rPr>
              <a:t>，他們嘗試對數據生成進行明確建模分佈而不是它的近似值（如 </a:t>
            </a:r>
            <a:r>
              <a:rPr lang="en-US" altLang="zh-TW" sz="1800" b="1" dirty="0">
                <a:effectLst/>
              </a:rPr>
              <a:t>VAE </a:t>
            </a:r>
            <a:r>
              <a:rPr lang="zh-TW" altLang="en-US" sz="1800" b="1" dirty="0">
                <a:effectLst/>
              </a:rPr>
              <a:t>的情況</a:t>
            </a:r>
            <a:r>
              <a:rPr lang="zh-TW" altLang="en-US" sz="1800" b="1">
                <a:effectLst/>
              </a:rPr>
              <a:t>）</a:t>
            </a:r>
            <a:r>
              <a:rPr lang="zh-TW" altLang="en-US" sz="1800" b="0">
                <a:effectLst/>
              </a:rPr>
              <a:t>。</a:t>
            </a:r>
            <a:r>
              <a:rPr lang="en-US" altLang="zh-TW" sz="1600">
                <a:solidFill>
                  <a:schemeClr val="tx1"/>
                </a:solidFill>
              </a:rPr>
              <a:t>Therefore, they attempt to explicitly model the datagenerating distribution rather than an approximation of it (as in the case of VAEs).</a:t>
            </a:r>
          </a:p>
          <a:p>
            <a:endParaRPr lang="zh-TW" altLang="en-US" sz="1800" b="0" dirty="0">
              <a:effectLst/>
            </a:endParaRPr>
          </a:p>
        </p:txBody>
      </p:sp>
    </p:spTree>
    <p:extLst>
      <p:ext uri="{BB962C8B-B14F-4D97-AF65-F5344CB8AC3E}">
        <p14:creationId xmlns:p14="http://schemas.microsoft.com/office/powerpoint/2010/main" val="153831426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自迴</a:t>
            </a:r>
            <a:r>
              <a:rPr lang="zh-TW" altLang="en-US"/>
              <a:t>歸模型 </a:t>
            </a:r>
            <a:r>
              <a:rPr lang="en-US" altLang="zh-TW"/>
              <a:t>(</a:t>
            </a:r>
            <a:r>
              <a:rPr lang="zh-TW" altLang="en-US" dirty="0"/>
              <a:t>統計上</a:t>
            </a:r>
            <a:r>
              <a:rPr lang="en-US" altLang="zh-TW" dirty="0"/>
              <a:t>AR Model)</a:t>
            </a:r>
            <a:endParaRPr lang="zh-TW" altLang="en-US" dirty="0"/>
          </a:p>
        </p:txBody>
      </p:sp>
      <p:sp>
        <p:nvSpPr>
          <p:cNvPr id="3" name="內容版面配置區 2"/>
          <p:cNvSpPr>
            <a:spLocks noGrp="1"/>
          </p:cNvSpPr>
          <p:nvPr>
            <p:ph idx="1"/>
          </p:nvPr>
        </p:nvSpPr>
        <p:spPr/>
        <p:txBody>
          <a:bodyPr/>
          <a:lstStyle/>
          <a:p>
            <a:r>
              <a:rPr lang="zh-TW" altLang="en-US" sz="1400" dirty="0"/>
              <a:t>自迴歸模型 </a:t>
            </a:r>
            <a:r>
              <a:rPr lang="en-US" altLang="zh-TW" sz="1400" dirty="0"/>
              <a:t>(ARM) </a:t>
            </a:r>
            <a:r>
              <a:rPr lang="zh-TW" altLang="en-US" sz="1400" dirty="0"/>
              <a:t>是僅依賴過去的值來預測當前資料值的架構。例如，簡單的 </a:t>
            </a:r>
            <a:r>
              <a:rPr lang="en-US" altLang="zh-TW" sz="1400" dirty="0"/>
              <a:t>ARM </a:t>
            </a:r>
            <a:r>
              <a:rPr lang="zh-TW" altLang="en-US" sz="1400" dirty="0"/>
              <a:t>使用滯後值 </a:t>
            </a:r>
            <a:r>
              <a:rPr lang="en-US" altLang="zh-TW" sz="1400" dirty="0"/>
              <a:t>p</a:t>
            </a:r>
            <a:r>
              <a:rPr lang="zh-TW" altLang="en-US" sz="1400" dirty="0"/>
              <a:t>、</a:t>
            </a:r>
            <a:r>
              <a:rPr lang="en-US" altLang="zh-TW" sz="1400" dirty="0"/>
              <a:t>AR(p) </a:t>
            </a:r>
            <a:r>
              <a:rPr lang="zh-TW" altLang="en-US" sz="1400" dirty="0"/>
              <a:t>模型來指示基於「</a:t>
            </a:r>
            <a:r>
              <a:rPr lang="en-US" altLang="zh-TW" sz="1400" dirty="0"/>
              <a:t>p</a:t>
            </a:r>
            <a:r>
              <a:rPr lang="zh-TW" altLang="en-US" sz="1400" dirty="0"/>
              <a:t>」過去值的目前值：</a:t>
            </a:r>
            <a:endParaRPr lang="en-US" altLang="zh-TW" sz="1400" dirty="0"/>
          </a:p>
          <a:p>
            <a:endParaRPr lang="en-US" altLang="zh-TW" sz="1400" dirty="0"/>
          </a:p>
          <a:p>
            <a:endParaRPr lang="en-US" altLang="zh-TW" sz="1400" dirty="0"/>
          </a:p>
          <a:p>
            <a:endParaRPr lang="en-US" altLang="zh-TW" sz="1400" dirty="0"/>
          </a:p>
          <a:p>
            <a:endParaRPr lang="en-US" altLang="zh-TW" sz="1400" dirty="0"/>
          </a:p>
          <a:p>
            <a:r>
              <a:rPr lang="zh-TW" altLang="en-US" sz="1400" dirty="0"/>
              <a:t>其中 </a:t>
            </a:r>
            <a:r>
              <a:rPr lang="en-US" altLang="zh-TW" sz="1400" dirty="0" err="1"/>
              <a:t>y_t</a:t>
            </a:r>
            <a:r>
              <a:rPr lang="en-US" altLang="zh-TW" sz="1400" dirty="0"/>
              <a:t> </a:t>
            </a:r>
            <a:r>
              <a:rPr lang="zh-TW" altLang="en-US" sz="1400" dirty="0"/>
              <a:t>是時間序列的目前值，</a:t>
            </a:r>
            <a:r>
              <a:rPr lang="en-US" altLang="zh-TW" sz="1600" dirty="0"/>
              <a:t>y</a:t>
            </a:r>
            <a:r>
              <a:rPr lang="en-US" altLang="zh-TW" sz="1600" baseline="-10000" dirty="0"/>
              <a:t>t-1</a:t>
            </a:r>
            <a:r>
              <a:rPr lang="en-US" altLang="zh-TW" sz="1600" dirty="0"/>
              <a:t>, y</a:t>
            </a:r>
            <a:r>
              <a:rPr lang="en-US" altLang="zh-TW" sz="1600" baseline="-10000" dirty="0"/>
              <a:t>t-2</a:t>
            </a:r>
            <a:r>
              <a:rPr lang="en-US" altLang="zh-TW" sz="1600" dirty="0"/>
              <a:t>, …, </a:t>
            </a:r>
            <a:r>
              <a:rPr lang="en-US" altLang="zh-TW" sz="1600" dirty="0" err="1"/>
              <a:t>y</a:t>
            </a:r>
            <a:r>
              <a:rPr lang="en-US" altLang="zh-TW" sz="1600" baseline="-10000" dirty="0" err="1"/>
              <a:t>t</a:t>
            </a:r>
            <a:r>
              <a:rPr lang="en-US" altLang="zh-TW" sz="1600" baseline="-10000" dirty="0"/>
              <a:t>-p</a:t>
            </a:r>
            <a:r>
              <a:rPr lang="en-US" altLang="zh-TW" sz="1600" dirty="0"/>
              <a:t> </a:t>
            </a:r>
            <a:r>
              <a:rPr lang="zh-TW" altLang="en-US" sz="1400" dirty="0"/>
              <a:t>是時間序列的滯後值，</a:t>
            </a:r>
            <a:r>
              <a:rPr lang="en-US" altLang="zh-TW" sz="1400" dirty="0"/>
              <a:t>c </a:t>
            </a:r>
            <a:r>
              <a:rPr lang="zh-TW" altLang="en-US" sz="1400" dirty="0"/>
              <a:t>是常數，</a:t>
            </a:r>
            <a:r>
              <a:rPr lang="en-US" altLang="zh-TW" sz="1400" dirty="0"/>
              <a:t>a_1, a_2, … </a:t>
            </a:r>
            <a:r>
              <a:rPr lang="zh-TW" altLang="en-US" sz="1400" dirty="0"/>
              <a:t>、</a:t>
            </a:r>
            <a:r>
              <a:rPr lang="en-US" altLang="zh-TW" sz="1400" dirty="0" err="1"/>
              <a:t>a</a:t>
            </a:r>
            <a:r>
              <a:rPr lang="en-US" altLang="zh-TW" sz="1400" baseline="-10000" dirty="0" err="1"/>
              <a:t>p</a:t>
            </a:r>
            <a:r>
              <a:rPr lang="en-US" altLang="zh-TW" sz="1400" dirty="0"/>
              <a:t> </a:t>
            </a:r>
            <a:r>
              <a:rPr lang="zh-TW" altLang="en-US" sz="1400" dirty="0"/>
              <a:t>是模型的係數，</a:t>
            </a:r>
            <a:r>
              <a:rPr lang="en-US" altLang="zh-TW" sz="1400" dirty="0"/>
              <a:t>e</a:t>
            </a:r>
            <a:r>
              <a:rPr lang="en-US" altLang="zh-TW" sz="1400" baseline="-10000" dirty="0"/>
              <a:t>t</a:t>
            </a:r>
            <a:r>
              <a:rPr lang="en-US" altLang="zh-TW" sz="1400" dirty="0"/>
              <a:t> </a:t>
            </a:r>
            <a:r>
              <a:rPr lang="zh-TW" altLang="en-US" sz="1400" dirty="0"/>
              <a:t>是誤差項。換句話說，</a:t>
            </a:r>
            <a:r>
              <a:rPr lang="en-US" altLang="zh-TW" sz="1400" dirty="0"/>
              <a:t>AR(p) </a:t>
            </a:r>
            <a:r>
              <a:rPr lang="zh-TW" altLang="en-US" sz="1400" dirty="0"/>
              <a:t>參數化分佈 </a:t>
            </a:r>
            <a:r>
              <a:rPr lang="en-US" altLang="zh-TW" sz="1400" dirty="0"/>
              <a:t>P(</a:t>
            </a:r>
            <a:r>
              <a:rPr lang="en-US" altLang="zh-TW" sz="1400" dirty="0" err="1"/>
              <a:t>y_t</a:t>
            </a:r>
            <a:r>
              <a:rPr lang="en-US" altLang="zh-TW" sz="1400" dirty="0"/>
              <a:t> | y</a:t>
            </a:r>
            <a:r>
              <a:rPr lang="en-US" altLang="zh-TW" sz="1400" baseline="-10000" dirty="0"/>
              <a:t>t-1</a:t>
            </a:r>
            <a:r>
              <a:rPr lang="en-US" altLang="zh-TW" sz="1400" dirty="0"/>
              <a:t>, y</a:t>
            </a:r>
            <a:r>
              <a:rPr lang="en-US" altLang="zh-TW" sz="1400" baseline="-10000" dirty="0"/>
              <a:t>t-2</a:t>
            </a:r>
            <a:r>
              <a:rPr lang="en-US" altLang="zh-TW" sz="1400" dirty="0"/>
              <a:t>, …, </a:t>
            </a:r>
            <a:r>
              <a:rPr lang="en-US" altLang="zh-TW" sz="1400" dirty="0" err="1"/>
              <a:t>y</a:t>
            </a:r>
            <a:r>
              <a:rPr lang="en-US" altLang="zh-TW" sz="1400" baseline="-10000" dirty="0" err="1"/>
              <a:t>t</a:t>
            </a:r>
            <a:r>
              <a:rPr lang="en-US" altLang="zh-TW" sz="1400" baseline="-10000" dirty="0"/>
              <a:t>-p</a:t>
            </a:r>
            <a:r>
              <a:rPr lang="en-US" altLang="zh-TW" sz="1400" dirty="0"/>
              <a:t> )</a:t>
            </a:r>
            <a:r>
              <a:rPr lang="zh-TW" altLang="en-US" sz="1400" dirty="0"/>
              <a:t>。這樣，我們就有了：</a:t>
            </a:r>
            <a:endParaRPr lang="en-US" altLang="zh-TW" sz="1400" dirty="0"/>
          </a:p>
          <a:p>
            <a:endParaRPr lang="en-US" altLang="zh-TW" sz="1400" dirty="0"/>
          </a:p>
          <a:p>
            <a:endParaRPr lang="en-US" altLang="zh-TW" sz="1400" dirty="0"/>
          </a:p>
          <a:p>
            <a:endParaRPr lang="en-US" altLang="zh-TW" sz="1400" dirty="0"/>
          </a:p>
          <a:p>
            <a:endParaRPr lang="en-US" altLang="zh-TW" sz="1400" dirty="0"/>
          </a:p>
          <a:p>
            <a:r>
              <a:rPr lang="zh-TW" altLang="en-US" sz="1400" dirty="0"/>
              <a:t>這些 </a:t>
            </a:r>
            <a:r>
              <a:rPr lang="en-US" altLang="zh-TW" sz="1400" dirty="0"/>
              <a:t>AR </a:t>
            </a:r>
            <a:r>
              <a:rPr lang="zh-TW" altLang="en-US" sz="1400" dirty="0"/>
              <a:t>模型通常用於時間序列應用。但它們不僅僅如此。通常，我們必須處理可以將它們嵌入到維度</a:t>
            </a:r>
            <a:r>
              <a:rPr lang="en-US" altLang="zh-TW" sz="1400" b="1" dirty="0"/>
              <a:t>d</a:t>
            </a:r>
            <a:r>
              <a:rPr lang="zh-TW" altLang="en-US" sz="1400" dirty="0"/>
              <a:t>的向量</a:t>
            </a:r>
            <a:r>
              <a:rPr lang="en-US" altLang="zh-TW" sz="1400" b="1" dirty="0"/>
              <a:t>x</a:t>
            </a:r>
            <a:r>
              <a:rPr lang="zh-TW" altLang="en-US" sz="1400" dirty="0"/>
              <a:t>中的資料。因此，我們可以透過先前維度的值來估計每個維度「</a:t>
            </a:r>
            <a:r>
              <a:rPr lang="en-US" altLang="zh-TW" sz="1400" dirty="0" err="1"/>
              <a:t>i</a:t>
            </a:r>
            <a:r>
              <a:rPr lang="zh-TW" altLang="en-US" sz="1400" dirty="0"/>
              <a:t>」的分佈。</a:t>
            </a:r>
            <a:endParaRPr lang="en-US" altLang="zh-TW" sz="1400" dirty="0"/>
          </a:p>
          <a:p>
            <a:endParaRPr lang="en-US" altLang="zh-TW" sz="1400" dirty="0"/>
          </a:p>
          <a:p>
            <a:endParaRPr lang="en-US" altLang="zh-TW" sz="1400" dirty="0"/>
          </a:p>
          <a:p>
            <a:endParaRPr lang="en-US" altLang="zh-TW" sz="1400" dirty="0"/>
          </a:p>
          <a:p>
            <a:endParaRPr lang="en-US" altLang="zh-TW" sz="1400" dirty="0"/>
          </a:p>
          <a:p>
            <a:endParaRPr lang="en-US" altLang="zh-TW" sz="1400" dirty="0"/>
          </a:p>
          <a:p>
            <a:r>
              <a:rPr lang="zh-TW" altLang="en-US" sz="1400" dirty="0"/>
              <a:t>這些 </a:t>
            </a:r>
            <a:r>
              <a:rPr lang="en-US" altLang="zh-TW" sz="1400" dirty="0"/>
              <a:t>AR </a:t>
            </a:r>
            <a:r>
              <a:rPr lang="zh-TW" altLang="en-US" sz="1400" dirty="0"/>
              <a:t>模型通常用於時間序列應用。但它們不僅僅如此。通常，我們必須處理可以將它們嵌入到維度</a:t>
            </a:r>
            <a:r>
              <a:rPr lang="en-US" altLang="zh-TW" sz="1400" dirty="0"/>
              <a:t>d</a:t>
            </a:r>
            <a:r>
              <a:rPr lang="zh-TW" altLang="en-US" sz="1400" dirty="0"/>
              <a:t>的向量</a:t>
            </a:r>
            <a:r>
              <a:rPr lang="en-US" altLang="zh-TW" sz="1400" dirty="0"/>
              <a:t>x</a:t>
            </a:r>
            <a:r>
              <a:rPr lang="zh-TW" altLang="en-US" sz="1400" dirty="0"/>
              <a:t>中的資料。因此，我們可以透過先前維度的值來估計每個維度「</a:t>
            </a:r>
            <a:r>
              <a:rPr lang="en-US" altLang="zh-TW" sz="1400" dirty="0" err="1"/>
              <a:t>i</a:t>
            </a:r>
            <a:r>
              <a:rPr lang="zh-TW" altLang="en-US" sz="1400" dirty="0"/>
              <a:t>」的分佈。</a:t>
            </a:r>
          </a:p>
          <a:p>
            <a:r>
              <a:rPr lang="en-US" altLang="zh-TW" sz="1400" dirty="0"/>
              <a:t> </a:t>
            </a:r>
            <a:endParaRPr lang="zh-TW" altLang="en-US" sz="1400" dirty="0"/>
          </a:p>
          <a:p>
            <a:endParaRPr lang="zh-TW" altLang="en-US" sz="1400" dirty="0"/>
          </a:p>
        </p:txBody>
      </p:sp>
      <p:pic>
        <p:nvPicPr>
          <p:cNvPr id="4" name="圖片 3"/>
          <p:cNvPicPr>
            <a:picLocks noChangeAspect="1"/>
          </p:cNvPicPr>
          <p:nvPr/>
        </p:nvPicPr>
        <p:blipFill>
          <a:blip r:embed="rId2"/>
          <a:stretch>
            <a:fillRect/>
          </a:stretch>
        </p:blipFill>
        <p:spPr>
          <a:xfrm>
            <a:off x="2411760" y="1628800"/>
            <a:ext cx="2376264" cy="697169"/>
          </a:xfrm>
          <a:prstGeom prst="rect">
            <a:avLst/>
          </a:prstGeom>
        </p:spPr>
      </p:pic>
      <p:pic>
        <p:nvPicPr>
          <p:cNvPr id="5" name="圖片 4"/>
          <p:cNvPicPr>
            <a:picLocks noChangeAspect="1"/>
          </p:cNvPicPr>
          <p:nvPr/>
        </p:nvPicPr>
        <p:blipFill>
          <a:blip r:embed="rId3"/>
          <a:stretch>
            <a:fillRect/>
          </a:stretch>
        </p:blipFill>
        <p:spPr>
          <a:xfrm>
            <a:off x="2387095" y="2996952"/>
            <a:ext cx="3168352" cy="657102"/>
          </a:xfrm>
          <a:prstGeom prst="rect">
            <a:avLst/>
          </a:prstGeom>
        </p:spPr>
      </p:pic>
      <p:pic>
        <p:nvPicPr>
          <p:cNvPr id="6" name="圖片 5"/>
          <p:cNvPicPr>
            <a:picLocks noChangeAspect="1"/>
          </p:cNvPicPr>
          <p:nvPr/>
        </p:nvPicPr>
        <p:blipFill>
          <a:blip r:embed="rId4"/>
          <a:stretch>
            <a:fillRect/>
          </a:stretch>
        </p:blipFill>
        <p:spPr>
          <a:xfrm>
            <a:off x="2387095" y="4437112"/>
            <a:ext cx="3828875" cy="688139"/>
          </a:xfrm>
          <a:prstGeom prst="rect">
            <a:avLst/>
          </a:prstGeom>
        </p:spPr>
      </p:pic>
      <p:sp>
        <p:nvSpPr>
          <p:cNvPr id="10" name="矩形 9"/>
          <p:cNvSpPr/>
          <p:nvPr/>
        </p:nvSpPr>
        <p:spPr>
          <a:xfrm>
            <a:off x="5048102" y="3193231"/>
            <a:ext cx="243978" cy="307777"/>
          </a:xfrm>
          <a:prstGeom prst="rect">
            <a:avLst/>
          </a:prstGeom>
          <a:noFill/>
        </p:spPr>
        <p:txBody>
          <a:bodyPr wrap="none">
            <a:spAutoFit/>
          </a:bodyPr>
          <a:lstStyle/>
          <a:p>
            <a:r>
              <a:rPr lang="en-US" altLang="zh-TW" sz="1400" b="1" dirty="0">
                <a:solidFill>
                  <a:srgbClr val="FF0000"/>
                </a:solidFill>
              </a:rPr>
              <a:t>t</a:t>
            </a:r>
            <a:endParaRPr lang="zh-TW" altLang="en-US" sz="1400" b="1" dirty="0">
              <a:solidFill>
                <a:srgbClr val="FF0000"/>
              </a:solidFill>
            </a:endParaRPr>
          </a:p>
        </p:txBody>
      </p:sp>
      <p:sp>
        <p:nvSpPr>
          <p:cNvPr id="11" name="矩形 10"/>
          <p:cNvSpPr/>
          <p:nvPr/>
        </p:nvSpPr>
        <p:spPr>
          <a:xfrm>
            <a:off x="5580112" y="4627292"/>
            <a:ext cx="243978" cy="307777"/>
          </a:xfrm>
          <a:prstGeom prst="rect">
            <a:avLst/>
          </a:prstGeom>
          <a:noFill/>
        </p:spPr>
        <p:txBody>
          <a:bodyPr wrap="none">
            <a:spAutoFit/>
          </a:bodyPr>
          <a:lstStyle/>
          <a:p>
            <a:r>
              <a:rPr lang="en-US" altLang="zh-TW" sz="1400" b="1" dirty="0">
                <a:solidFill>
                  <a:srgbClr val="FF0000"/>
                </a:solidFill>
              </a:rPr>
              <a:t>t</a:t>
            </a:r>
            <a:endParaRPr lang="zh-TW" altLang="en-US" sz="1400" b="1" dirty="0">
              <a:solidFill>
                <a:srgbClr val="FF0000"/>
              </a:solidFill>
            </a:endParaRPr>
          </a:p>
        </p:txBody>
      </p:sp>
    </p:spTree>
    <p:extLst>
      <p:ext uri="{BB962C8B-B14F-4D97-AF65-F5344CB8AC3E}">
        <p14:creationId xmlns:p14="http://schemas.microsoft.com/office/powerpoint/2010/main" val="68481630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116632"/>
            <a:ext cx="8784976" cy="6624736"/>
          </a:xfrm>
        </p:spPr>
        <p:txBody>
          <a:bodyPr/>
          <a:lstStyle/>
          <a:p>
            <a:r>
              <a:rPr lang="zh-TW" altLang="en-US" sz="1400" dirty="0"/>
              <a:t>函數中包含了落後</a:t>
            </a:r>
            <a:r>
              <a:rPr lang="en-US" altLang="zh-TW" sz="1400" dirty="0"/>
              <a:t>p</a:t>
            </a:r>
            <a:r>
              <a:rPr lang="zh-TW" altLang="en-US" sz="1400" dirty="0"/>
              <a:t>期最多到第</a:t>
            </a:r>
            <a:r>
              <a:rPr lang="en-US" altLang="zh-TW" sz="1400" dirty="0"/>
              <a:t>t-p</a:t>
            </a:r>
            <a:r>
              <a:rPr lang="zh-TW" altLang="en-US" sz="1400" dirty="0"/>
              <a:t>期的資料，我們就稱這個模型叫做</a:t>
            </a:r>
            <a:r>
              <a:rPr lang="en-US" altLang="zh-TW" sz="1400" dirty="0"/>
              <a:t>AR(p)</a:t>
            </a:r>
            <a:r>
              <a:rPr lang="zh-TW" altLang="en-US" sz="1400" dirty="0"/>
              <a:t>模型，如果我們只拿落後一期的資料來建構模型，我們就稱為</a:t>
            </a:r>
            <a:r>
              <a:rPr lang="en-US" altLang="zh-TW" sz="1400" dirty="0"/>
              <a:t>AR(1)</a:t>
            </a:r>
            <a:r>
              <a:rPr lang="zh-TW" altLang="en-US" sz="1400" dirty="0"/>
              <a:t>模型，而假設我們將</a:t>
            </a:r>
            <a:r>
              <a:rPr lang="en-US" altLang="zh-TW" sz="1400" dirty="0"/>
              <a:t>AR(1)</a:t>
            </a:r>
            <a:r>
              <a:rPr lang="zh-TW" altLang="en-US" sz="1400" dirty="0"/>
              <a:t>模型迭代運算，會得到這樣的估計式：</a:t>
            </a:r>
            <a:endParaRPr lang="en-US" altLang="zh-TW" sz="1400" dirty="0"/>
          </a:p>
          <a:p>
            <a:endParaRPr lang="en-US" altLang="zh-TW" sz="1400" dirty="0"/>
          </a:p>
          <a:p>
            <a:endParaRPr lang="en-US" altLang="zh-TW" sz="1400" dirty="0"/>
          </a:p>
          <a:p>
            <a:endParaRPr lang="en-US" altLang="zh-TW" sz="1400" dirty="0"/>
          </a:p>
          <a:p>
            <a:endParaRPr lang="en-US" altLang="zh-TW" sz="1400" dirty="0"/>
          </a:p>
          <a:p>
            <a:endParaRPr lang="en-US" altLang="zh-TW" sz="1400" dirty="0"/>
          </a:p>
          <a:p>
            <a:endParaRPr lang="en-US" altLang="zh-TW" sz="1400" dirty="0"/>
          </a:p>
          <a:p>
            <a:endParaRPr lang="en-US" altLang="zh-TW" sz="1400" dirty="0"/>
          </a:p>
          <a:p>
            <a:endParaRPr lang="en-US" altLang="zh-TW" sz="1400" dirty="0"/>
          </a:p>
          <a:p>
            <a:endParaRPr lang="en-US" altLang="zh-TW" sz="1400" dirty="0"/>
          </a:p>
          <a:p>
            <a:endParaRPr lang="en-US" altLang="zh-TW" sz="1400" dirty="0"/>
          </a:p>
          <a:p>
            <a:endParaRPr lang="en-US" altLang="zh-TW" sz="1400" dirty="0"/>
          </a:p>
          <a:p>
            <a:endParaRPr lang="en-US" altLang="zh-TW" sz="1400" dirty="0"/>
          </a:p>
          <a:p>
            <a:endParaRPr lang="en-US" altLang="zh-TW" sz="1400" dirty="0"/>
          </a:p>
          <a:p>
            <a:endParaRPr lang="en-US" altLang="zh-TW" sz="1400" dirty="0"/>
          </a:p>
          <a:p>
            <a:endParaRPr lang="en-US" altLang="zh-TW" sz="1400" dirty="0"/>
          </a:p>
          <a:p>
            <a:endParaRPr lang="en-US" altLang="zh-TW" sz="1400" dirty="0"/>
          </a:p>
          <a:p>
            <a:endParaRPr lang="en-US" altLang="zh-TW" sz="1400" dirty="0"/>
          </a:p>
          <a:p>
            <a:r>
              <a:rPr lang="zh-TW" altLang="en-US" sz="1400" dirty="0"/>
              <a:t>簡單來說，在</a:t>
            </a:r>
            <a:r>
              <a:rPr lang="en-US" altLang="zh-TW" sz="1400" dirty="0"/>
              <a:t>AR(1)</a:t>
            </a:r>
            <a:r>
              <a:rPr lang="zh-TW" altLang="en-US" sz="1400" dirty="0"/>
              <a:t>模型中，只要</a:t>
            </a:r>
            <a:r>
              <a:rPr lang="el-GR" altLang="zh-TW" sz="1400" dirty="0"/>
              <a:t>β</a:t>
            </a:r>
            <a:r>
              <a:rPr lang="en-US" altLang="zh-TW" sz="1400" dirty="0"/>
              <a:t>1</a:t>
            </a:r>
            <a:r>
              <a:rPr lang="zh-TW" altLang="en-US" sz="1400" dirty="0"/>
              <a:t>絕對值小於</a:t>
            </a:r>
            <a:r>
              <a:rPr lang="en-US" altLang="zh-TW" sz="1400" dirty="0"/>
              <a:t>1</a:t>
            </a:r>
            <a:r>
              <a:rPr lang="zh-TW" altLang="en-US" sz="1400" dirty="0"/>
              <a:t>，就會有不變的均數、有限的變異數和與 </a:t>
            </a:r>
            <a:r>
              <a:rPr lang="en-US" altLang="zh-TW" sz="1400" dirty="0"/>
              <a:t>t </a:t>
            </a:r>
            <a:r>
              <a:rPr lang="zh-TW" altLang="en-US" sz="1400" dirty="0"/>
              <a:t>無關的共變異數，並滿足定態的性質。接下來我們的幾個性質都會透過</a:t>
            </a:r>
            <a:r>
              <a:rPr lang="en-US" altLang="zh-TW" sz="1400" dirty="0"/>
              <a:t>AR(1)</a:t>
            </a:r>
            <a:r>
              <a:rPr lang="zh-TW" altLang="en-US" sz="1400" dirty="0"/>
              <a:t>模型去推廣到</a:t>
            </a:r>
            <a:r>
              <a:rPr lang="en-US" altLang="zh-TW" sz="1400" dirty="0"/>
              <a:t>AR(p)</a:t>
            </a:r>
            <a:r>
              <a:rPr lang="zh-TW" altLang="en-US" sz="1400" dirty="0"/>
              <a:t>模型，對於一個</a:t>
            </a:r>
            <a:r>
              <a:rPr lang="en-US" altLang="zh-TW" sz="1400" dirty="0"/>
              <a:t>AR(p)</a:t>
            </a:r>
            <a:r>
              <a:rPr lang="zh-TW" altLang="en-US" sz="1400" dirty="0"/>
              <a:t>模型來說，如果要讓其為定態的充分條件為：</a:t>
            </a:r>
            <a:endParaRPr lang="en-US" altLang="zh-TW" sz="1400" dirty="0"/>
          </a:p>
          <a:p>
            <a:endParaRPr lang="en-US" altLang="zh-TW" sz="1400" dirty="0"/>
          </a:p>
          <a:p>
            <a:endParaRPr lang="en-US" altLang="zh-TW" sz="1400" dirty="0"/>
          </a:p>
          <a:p>
            <a:endParaRPr lang="en-US" altLang="zh-TW" sz="1400" dirty="0"/>
          </a:p>
          <a:p>
            <a:endParaRPr lang="en-US" altLang="zh-TW" sz="1400" dirty="0"/>
          </a:p>
          <a:p>
            <a:r>
              <a:rPr lang="zh-TW" altLang="en-US" sz="1400" dirty="0"/>
              <a:t>如果所有係數總合為</a:t>
            </a:r>
            <a:r>
              <a:rPr lang="en-US" altLang="zh-TW" sz="1400" dirty="0"/>
              <a:t>1</a:t>
            </a:r>
            <a:r>
              <a:rPr lang="zh-TW" altLang="en-US" sz="1400" dirty="0"/>
              <a:t>，我們就稱這個序列具有單根</a:t>
            </a:r>
            <a:r>
              <a:rPr lang="en-US" altLang="zh-TW" sz="1400" dirty="0"/>
              <a:t>(Unit Root)</a:t>
            </a:r>
            <a:r>
              <a:rPr lang="zh-TW" altLang="en-US" sz="1400" dirty="0"/>
              <a:t>。本次選用的資料是</a:t>
            </a:r>
            <a:r>
              <a:rPr lang="en-US" altLang="zh-TW" sz="1400" dirty="0"/>
              <a:t>AAOI</a:t>
            </a:r>
            <a:r>
              <a:rPr lang="zh-TW" altLang="en-US" sz="1400" dirty="0"/>
              <a:t>應用光電公司的股價資料：</a:t>
            </a:r>
            <a:endParaRPr lang="en-US" altLang="zh-TW" sz="1400" dirty="0"/>
          </a:p>
          <a:p>
            <a:endParaRPr lang="zh-TW" altLang="en-US" sz="1400" dirty="0"/>
          </a:p>
        </p:txBody>
      </p:sp>
      <p:pic>
        <p:nvPicPr>
          <p:cNvPr id="4098" name="Picture 2" descr="https://miro.medium.com/v2/resize:fit:1169/1*wk9ye6XHc11_Q9AXGrS9R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620689"/>
            <a:ext cx="5976664" cy="2445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iro.medium.com/v2/resize:fit:1240/1*_n_zrUn-hQ8VEwcIMyfUu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705" y="3065689"/>
            <a:ext cx="6878478" cy="112316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miro.medium.com/v2/resize:fit:1105/1*ltLOHeuMpez0ngkYc1q7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086" y="4845994"/>
            <a:ext cx="4863480" cy="794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63349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神經自迴歸模型 </a:t>
            </a:r>
            <a:r>
              <a:rPr lang="en-US" altLang="zh-TW" sz="2400" dirty="0"/>
              <a:t>Neural Autoregressive Models</a:t>
            </a:r>
            <a:endParaRPr lang="zh-TW" altLang="en-US" dirty="0"/>
          </a:p>
        </p:txBody>
      </p:sp>
      <p:sp>
        <p:nvSpPr>
          <p:cNvPr id="3" name="內容版面配置區 2"/>
          <p:cNvSpPr>
            <a:spLocks noGrp="1"/>
          </p:cNvSpPr>
          <p:nvPr>
            <p:ph idx="1"/>
          </p:nvPr>
        </p:nvSpPr>
        <p:spPr/>
        <p:txBody>
          <a:bodyPr/>
          <a:lstStyle/>
          <a:p>
            <a:r>
              <a:rPr lang="en-US" altLang="zh-TW" sz="2000" dirty="0"/>
              <a:t>NADE </a:t>
            </a:r>
            <a:r>
              <a:rPr lang="zh-TW" altLang="en-US" sz="2000" dirty="0"/>
              <a:t>是一種自迴歸模型，如果輸入向量</a:t>
            </a:r>
            <a:r>
              <a:rPr lang="en-US" altLang="zh-TW" sz="2000" dirty="0"/>
              <a:t>x</a:t>
            </a:r>
            <a:r>
              <a:rPr lang="zh-TW" altLang="en-US" sz="2000" dirty="0"/>
              <a:t>的維度為</a:t>
            </a:r>
            <a:r>
              <a:rPr lang="en-US" altLang="zh-TW" sz="2000" dirty="0"/>
              <a:t>D</a:t>
            </a:r>
            <a:r>
              <a:rPr lang="zh-TW" altLang="en-US" sz="2000" dirty="0"/>
              <a:t>，則對分佈 </a:t>
            </a:r>
            <a:r>
              <a:rPr lang="en-US" altLang="zh-TW" sz="2000" dirty="0"/>
              <a:t>p( x ) </a:t>
            </a:r>
            <a:r>
              <a:rPr lang="zh-TW" altLang="en-US" sz="2000" dirty="0"/>
              <a:t>進行建模。對於任意階</a:t>
            </a:r>
            <a:r>
              <a:rPr lang="en-US" altLang="zh-TW" sz="2000" dirty="0"/>
              <a:t>o</a:t>
            </a:r>
            <a:r>
              <a:rPr lang="zh-TW" altLang="en-US" sz="2000" dirty="0"/>
              <a:t>（整數 </a:t>
            </a:r>
            <a:r>
              <a:rPr lang="en-US" altLang="zh-TW" sz="2000" dirty="0"/>
              <a:t>1 </a:t>
            </a:r>
            <a:r>
              <a:rPr lang="zh-TW" altLang="en-US" sz="2000" dirty="0"/>
              <a:t>到 </a:t>
            </a:r>
            <a:r>
              <a:rPr lang="en-US" altLang="zh-TW" sz="2000" dirty="0"/>
              <a:t>D </a:t>
            </a:r>
            <a:r>
              <a:rPr lang="zh-TW" altLang="en-US" sz="2000" dirty="0"/>
              <a:t>的排列），我們有：</a:t>
            </a:r>
            <a:endParaRPr lang="en-US" altLang="zh-TW" sz="2000" dirty="0"/>
          </a:p>
          <a:p>
            <a:endParaRPr lang="en-US" altLang="zh-TW" sz="2000" dirty="0"/>
          </a:p>
          <a:p>
            <a:endParaRPr lang="en-US" altLang="zh-TW" sz="2000" dirty="0"/>
          </a:p>
          <a:p>
            <a:endParaRPr lang="en-US" altLang="zh-TW" sz="2000" dirty="0"/>
          </a:p>
          <a:p>
            <a:endParaRPr lang="en-US" altLang="zh-TW" sz="2000" dirty="0"/>
          </a:p>
          <a:p>
            <a:r>
              <a:rPr lang="zh-TW" altLang="en-US" sz="1800" b="1" dirty="0"/>
              <a:t>其中 </a:t>
            </a:r>
            <a:r>
              <a:rPr lang="en-US" altLang="zh-TW" sz="1800" b="1" dirty="0"/>
              <a:t>o_{&lt;d} </a:t>
            </a:r>
            <a:r>
              <a:rPr lang="zh-TW" altLang="en-US" sz="1800" b="1" dirty="0"/>
              <a:t>是</a:t>
            </a:r>
            <a:r>
              <a:rPr lang="en-US" altLang="zh-TW" sz="1800" b="1" dirty="0"/>
              <a:t>o</a:t>
            </a:r>
            <a:r>
              <a:rPr lang="zh-TW" altLang="en-US" sz="1800" dirty="0"/>
              <a:t>中的前 </a:t>
            </a:r>
            <a:r>
              <a:rPr lang="en-US" altLang="zh-TW" sz="1800" dirty="0"/>
              <a:t>d-1 </a:t>
            </a:r>
            <a:r>
              <a:rPr lang="zh-TW" altLang="en-US" sz="1800" dirty="0"/>
              <a:t>維，</a:t>
            </a:r>
            <a:r>
              <a:rPr lang="en-US" altLang="zh-TW" sz="1800" b="1" dirty="0"/>
              <a:t>x_{o{&lt;d}}</a:t>
            </a:r>
            <a:r>
              <a:rPr lang="zh-TW" altLang="en-US" sz="1800" b="1" dirty="0"/>
              <a:t>是</a:t>
            </a:r>
            <a:r>
              <a:rPr lang="en-US" altLang="zh-TW" sz="1800" b="1" dirty="0"/>
              <a:t>x</a:t>
            </a:r>
            <a:r>
              <a:rPr lang="zh-TW" altLang="en-US" sz="1800" dirty="0"/>
              <a:t>的對應子向量。簡單</a:t>
            </a:r>
            <a:r>
              <a:rPr lang="en-US" altLang="zh-TW" sz="1800" dirty="0"/>
              <a:t>NADE</a:t>
            </a:r>
            <a:r>
              <a:rPr lang="zh-TW" altLang="en-US" sz="1800" dirty="0"/>
              <a:t>的架構：</a:t>
            </a:r>
            <a:endParaRPr lang="zh-TW" altLang="en-US" sz="1600" dirty="0"/>
          </a:p>
        </p:txBody>
      </p:sp>
      <p:pic>
        <p:nvPicPr>
          <p:cNvPr id="4" name="圖片 3"/>
          <p:cNvPicPr>
            <a:picLocks noChangeAspect="1"/>
          </p:cNvPicPr>
          <p:nvPr/>
        </p:nvPicPr>
        <p:blipFill>
          <a:blip r:embed="rId2"/>
          <a:stretch>
            <a:fillRect/>
          </a:stretch>
        </p:blipFill>
        <p:spPr>
          <a:xfrm>
            <a:off x="3059832" y="1844824"/>
            <a:ext cx="2280315" cy="797130"/>
          </a:xfrm>
          <a:prstGeom prst="rect">
            <a:avLst/>
          </a:prstGeom>
        </p:spPr>
      </p:pic>
      <p:pic>
        <p:nvPicPr>
          <p:cNvPr id="3074" name="Picture 2" descr="https://miro.medium.com/v2/resize:fit:992/1*AAhgmWgtjv-FxUTPJZ-bS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3717032"/>
            <a:ext cx="6768752" cy="288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42357"/>
      </p:ext>
    </p:extLst>
  </p:cSld>
  <p:clrMapOvr>
    <a:masterClrMapping/>
  </p:clrMapOvr>
  <p:transition/>
</p:sld>
</file>

<file path=ppt/theme/theme1.xml><?xml version="1.0" encoding="utf-8"?>
<a:theme xmlns:a="http://schemas.openxmlformats.org/drawingml/2006/main" name="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PT版心_2012">
  <a:themeElements>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5244</TotalTime>
  <Words>6717</Words>
  <Application>Microsoft Office PowerPoint</Application>
  <PresentationFormat>如螢幕大小 (4:3)</PresentationFormat>
  <Paragraphs>483</Paragraphs>
  <Slides>54</Slides>
  <Notes>1</Notes>
  <HiddenSlides>0</HiddenSlides>
  <MMClips>0</MMClips>
  <ScaleCrop>false</ScaleCrop>
  <HeadingPairs>
    <vt:vector size="8" baseType="variant">
      <vt:variant>
        <vt:lpstr>使用字型</vt:lpstr>
      </vt:variant>
      <vt:variant>
        <vt:i4>7</vt:i4>
      </vt:variant>
      <vt:variant>
        <vt:lpstr>佈景主題</vt:lpstr>
      </vt:variant>
      <vt:variant>
        <vt:i4>2</vt:i4>
      </vt:variant>
      <vt:variant>
        <vt:lpstr>內嵌 OLE 伺服程式</vt:lpstr>
      </vt:variant>
      <vt:variant>
        <vt:i4>1</vt:i4>
      </vt:variant>
      <vt:variant>
        <vt:lpstr>投影片標題</vt:lpstr>
      </vt:variant>
      <vt:variant>
        <vt:i4>54</vt:i4>
      </vt:variant>
    </vt:vector>
  </HeadingPairs>
  <TitlesOfParts>
    <vt:vector size="64" baseType="lpstr">
      <vt:lpstr>微軟正黑體</vt:lpstr>
      <vt:lpstr>新細明體</vt:lpstr>
      <vt:lpstr>標楷體</vt:lpstr>
      <vt:lpstr>Arial</vt:lpstr>
      <vt:lpstr>Calibri</vt:lpstr>
      <vt:lpstr>Times</vt:lpstr>
      <vt:lpstr>Times New Roman</vt:lpstr>
      <vt:lpstr>PPT版心_2012</vt:lpstr>
      <vt:lpstr>1_PPT版心_2012</vt:lpstr>
      <vt:lpstr>封裝程式殼層物件</vt:lpstr>
      <vt:lpstr>Deep learning DL0x 再論主流生成模型技術:                  reference:  Deep Learning with TensorFlow and Keras Third Edition</vt:lpstr>
      <vt:lpstr> Generative Modeling Techniques </vt:lpstr>
      <vt:lpstr>生成模型分類: </vt:lpstr>
      <vt:lpstr>PowerPoint 簡報</vt:lpstr>
      <vt:lpstr>Autoregressive Models (Autoregressive generative model/Deep Autoregressive Models)</vt:lpstr>
      <vt:lpstr>PowerPoint 簡報</vt:lpstr>
      <vt:lpstr>自迴歸模型 (統計上AR Model)</vt:lpstr>
      <vt:lpstr>PowerPoint 簡報</vt:lpstr>
      <vt:lpstr>神經自迴歸模型 Neural Autoregressive Models</vt:lpstr>
      <vt:lpstr>我們將探討二種自廻歸生成模型</vt:lpstr>
      <vt:lpstr>自迴歸模型</vt:lpstr>
      <vt:lpstr>PowerPoint 簡報</vt:lpstr>
      <vt:lpstr>PowerPoint 簡報</vt:lpstr>
      <vt:lpstr>那用 feed-forward network 去逼近有什麼好處呢？</vt:lpstr>
      <vt:lpstr>LSTM用來生成</vt:lpstr>
      <vt:lpstr>PowerPoint 簡報</vt:lpstr>
      <vt:lpstr>PowerPoint 簡報</vt:lpstr>
      <vt:lpstr>Recurrent Neural Network (RNN) Extensions</vt:lpstr>
      <vt:lpstr>A single GRU cell</vt:lpstr>
      <vt:lpstr>PowerPoint 簡報</vt:lpstr>
      <vt:lpstr>PixelCNN</vt:lpstr>
      <vt:lpstr>Masked Convolutional Layers 遮罩捲積層</vt:lpstr>
      <vt:lpstr>Residual Blocks  殘差區塊</vt:lpstr>
      <vt:lpstr>Normalizing Flow Models</vt:lpstr>
      <vt:lpstr>PowerPoint 簡報</vt:lpstr>
      <vt:lpstr>Normalizing Flow</vt:lpstr>
      <vt:lpstr>Change of Variables</vt:lpstr>
      <vt:lpstr>Change of Variables</vt:lpstr>
      <vt:lpstr>Jacobian Matrix of f(x)</vt:lpstr>
      <vt:lpstr>The Jacobian Determinant</vt:lpstr>
      <vt:lpstr>如何訓練?</vt:lpstr>
      <vt:lpstr>Jacobian Matrix of f(x)</vt:lpstr>
      <vt:lpstr>Coupling Flow</vt:lpstr>
      <vt:lpstr>Coupling Flow</vt:lpstr>
      <vt:lpstr>如何解Jacobian matrix不好算的問題?</vt:lpstr>
      <vt:lpstr>Coupling Flow</vt:lpstr>
      <vt:lpstr>Stacking coupling layers</vt:lpstr>
      <vt:lpstr>RealNVP Model</vt:lpstr>
      <vt:lpstr>範例 RealNVP Model</vt:lpstr>
      <vt:lpstr>Other Normalizing Flow Models</vt:lpstr>
      <vt:lpstr>FFJORD</vt:lpstr>
      <vt:lpstr>Energy-Based Models</vt:lpstr>
      <vt:lpstr>Score based vs probability based model [動畫]</vt:lpstr>
      <vt:lpstr>EBM (Energy-Based Models)</vt:lpstr>
      <vt:lpstr>PowerPoint 簡報</vt:lpstr>
      <vt:lpstr>PowerPoint 簡報</vt:lpstr>
      <vt:lpstr>Langevin Dynamics 抽樣方法 (採樣生成時)</vt:lpstr>
      <vt:lpstr>PowerPoint 簡報</vt:lpstr>
      <vt:lpstr>PowerPoint 簡報</vt:lpstr>
      <vt:lpstr>PowerPoint 簡報</vt:lpstr>
      <vt:lpstr>Training with Contrastive Divergence (訓練時)</vt:lpstr>
      <vt:lpstr>PowerPoint 簡報</vt:lpstr>
      <vt:lpstr>範例: </vt:lpstr>
      <vt:lpstr>Summary</vt:lpstr>
    </vt:vector>
  </TitlesOfParts>
  <Company>CHWA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06148_人工智慧</dc:title>
  <dc:creator>CHWA</dc:creator>
  <cp:lastModifiedBy>游源治</cp:lastModifiedBy>
  <cp:revision>396</cp:revision>
  <dcterms:created xsi:type="dcterms:W3CDTF">2002-01-02T08:00:45Z</dcterms:created>
  <dcterms:modified xsi:type="dcterms:W3CDTF">2025-05-24T05:09:32Z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c31359-ecb0-4331-ac49-239bee8da37f_Enabled">
    <vt:lpwstr>true</vt:lpwstr>
  </property>
  <property fmtid="{D5CDD505-2E9C-101B-9397-08002B2CF9AE}" pid="3" name="MSIP_Label_dfc31359-ecb0-4331-ac49-239bee8da37f_SetDate">
    <vt:lpwstr>2023-12-04T08:42:51Z</vt:lpwstr>
  </property>
  <property fmtid="{D5CDD505-2E9C-101B-9397-08002B2CF9AE}" pid="4" name="MSIP_Label_dfc31359-ecb0-4331-ac49-239bee8da37f_Method">
    <vt:lpwstr>Standard</vt:lpwstr>
  </property>
  <property fmtid="{D5CDD505-2E9C-101B-9397-08002B2CF9AE}" pid="5" name="MSIP_Label_dfc31359-ecb0-4331-ac49-239bee8da37f_Name">
    <vt:lpwstr>defa4170-0d19-0005-0004-bc88714345d2</vt:lpwstr>
  </property>
  <property fmtid="{D5CDD505-2E9C-101B-9397-08002B2CF9AE}" pid="6" name="MSIP_Label_dfc31359-ecb0-4331-ac49-239bee8da37f_SiteId">
    <vt:lpwstr>9e0dd6b1-99a5-4858-ba44-ed1f82d4cf6a</vt:lpwstr>
  </property>
  <property fmtid="{D5CDD505-2E9C-101B-9397-08002B2CF9AE}" pid="7" name="MSIP_Label_dfc31359-ecb0-4331-ac49-239bee8da37f_ActionId">
    <vt:lpwstr>82b36e53-bcda-4b50-84a9-9ca29fa5c536</vt:lpwstr>
  </property>
  <property fmtid="{D5CDD505-2E9C-101B-9397-08002B2CF9AE}" pid="8" name="MSIP_Label_dfc31359-ecb0-4331-ac49-239bee8da37f_ContentBits">
    <vt:lpwstr>0</vt:lpwstr>
  </property>
</Properties>
</file>